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57" r:id="rId2"/>
    <p:sldId id="287" r:id="rId3"/>
    <p:sldId id="290" r:id="rId4"/>
    <p:sldId id="278" r:id="rId5"/>
    <p:sldId id="285" r:id="rId6"/>
    <p:sldId id="289" r:id="rId7"/>
    <p:sldId id="292" r:id="rId8"/>
  </p:sldIdLst>
  <p:sldSz cx="12192000" cy="6858000"/>
  <p:notesSz cx="7099300"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0066"/>
    <a:srgbClr val="E6007E"/>
    <a:srgbClr val="FFEE00"/>
    <a:srgbClr val="FF99FF"/>
    <a:srgbClr val="00FF99"/>
    <a:srgbClr val="AF116F"/>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9787" autoAdjust="0"/>
  </p:normalViewPr>
  <p:slideViewPr>
    <p:cSldViewPr snapToGrid="0">
      <p:cViewPr varScale="1">
        <p:scale>
          <a:sx n="54" d="100"/>
          <a:sy n="54" d="100"/>
        </p:scale>
        <p:origin x="1112" y="44"/>
      </p:cViewPr>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de-DE"/>
          </a:p>
        </p:txBody>
      </p:sp>
      <p:sp>
        <p:nvSpPr>
          <p:cNvPr id="3" name="Datumsplatzhalter 2"/>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DC2EEDD1-4B58-4631-AA32-9FE051B6E490}" type="datetimeFigureOut">
              <a:rPr lang="de-DE" smtClean="0"/>
              <a:t>29.08.2023</a:t>
            </a:fld>
            <a:endParaRPr lang="de-DE"/>
          </a:p>
        </p:txBody>
      </p:sp>
      <p:sp>
        <p:nvSpPr>
          <p:cNvPr id="4" name="Fußzeilenplatzhalter 3"/>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de-DE"/>
          </a:p>
        </p:txBody>
      </p:sp>
      <p:sp>
        <p:nvSpPr>
          <p:cNvPr id="5" name="Foliennummernplatzhalter 4"/>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670DC81D-58F6-4C48-BB97-C535810701C1}" type="slidenum">
              <a:rPr lang="de-DE" smtClean="0"/>
              <a:t>‹Nr.›</a:t>
            </a:fld>
            <a:endParaRPr lang="de-DE"/>
          </a:p>
        </p:txBody>
      </p:sp>
    </p:spTree>
    <p:extLst>
      <p:ext uri="{BB962C8B-B14F-4D97-AF65-F5344CB8AC3E}">
        <p14:creationId xmlns:p14="http://schemas.microsoft.com/office/powerpoint/2010/main" val="1815571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de-DE"/>
          </a:p>
        </p:txBody>
      </p:sp>
      <p:sp>
        <p:nvSpPr>
          <p:cNvPr id="3" name="Datumsplatzhalt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3766614C-4F31-40E5-9C9A-214CE805E88D}" type="datetimeFigureOut">
              <a:rPr lang="de-DE" smtClean="0"/>
              <a:t>29.08.2023</a:t>
            </a:fld>
            <a:endParaRPr lang="de-DE"/>
          </a:p>
        </p:txBody>
      </p:sp>
      <p:sp>
        <p:nvSpPr>
          <p:cNvPr id="4" name="Folienbildplatzhalt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de-DE"/>
          </a:p>
        </p:txBody>
      </p:sp>
      <p:sp>
        <p:nvSpPr>
          <p:cNvPr id="5" name="Notizenplatzhalt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de-DE"/>
          </a:p>
        </p:txBody>
      </p:sp>
      <p:sp>
        <p:nvSpPr>
          <p:cNvPr id="7" name="Foliennummernplatzhalt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938B1888-2171-49AF-80FD-3233B9B5B6D0}" type="slidenum">
              <a:rPr lang="de-DE" smtClean="0"/>
              <a:t>‹Nr.›</a:t>
            </a:fld>
            <a:endParaRPr lang="de-DE"/>
          </a:p>
        </p:txBody>
      </p:sp>
    </p:spTree>
    <p:extLst>
      <p:ext uri="{BB962C8B-B14F-4D97-AF65-F5344CB8AC3E}">
        <p14:creationId xmlns:p14="http://schemas.microsoft.com/office/powerpoint/2010/main" val="786147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Begrüße die Teilnehmenden – zum Beispiel mit dieser Startfolie. Hier kannst </a:t>
            </a:r>
            <a:r>
              <a:rPr lang="de-DE" dirty="0" smtClean="0"/>
              <a:t>du </a:t>
            </a:r>
            <a:r>
              <a:rPr lang="de-DE" dirty="0" smtClean="0"/>
              <a:t>auf offizielle Bezeichnung und Unicode (das universelle Kürzel) des Emojis hinweisen. Hier kannst du klar kommunizieren,</a:t>
            </a:r>
            <a:r>
              <a:rPr lang="de-DE" baseline="0" dirty="0" smtClean="0"/>
              <a:t> dass </a:t>
            </a:r>
            <a:r>
              <a:rPr lang="de-DE" baseline="0" dirty="0" smtClean="0"/>
              <a:t>gleich </a:t>
            </a:r>
            <a:r>
              <a:rPr lang="de-DE" baseline="0" dirty="0" smtClean="0"/>
              <a:t>eine Selbstreflexion zu unserem Emoji-Verhalten im Vordergrund steht und nicht eine „richtige“ Interpretation der Emojis. Den </a:t>
            </a:r>
            <a:r>
              <a:rPr lang="de-DE" baseline="0" dirty="0" smtClean="0"/>
              <a:t>Teilnehmenden </a:t>
            </a:r>
            <a:r>
              <a:rPr lang="de-DE" baseline="0" dirty="0" smtClean="0"/>
              <a:t>soll die Vielfalt und Benutzung von Emojis bewusst werden und die unterschiedlichen Interpretationen von Emojis bewusst werden.</a:t>
            </a:r>
          </a:p>
          <a:p>
            <a:endParaRPr lang="de-DE" dirty="0"/>
          </a:p>
        </p:txBody>
      </p:sp>
      <p:sp>
        <p:nvSpPr>
          <p:cNvPr id="4" name="Foliennummernplatzhalter 3"/>
          <p:cNvSpPr>
            <a:spLocks noGrp="1"/>
          </p:cNvSpPr>
          <p:nvPr>
            <p:ph type="sldNum" sz="quarter" idx="10"/>
          </p:nvPr>
        </p:nvSpPr>
        <p:spPr/>
        <p:txBody>
          <a:bodyPr/>
          <a:lstStyle/>
          <a:p>
            <a:fld id="{938B1888-2171-49AF-80FD-3233B9B5B6D0}" type="slidenum">
              <a:rPr lang="de-DE" smtClean="0"/>
              <a:t>1</a:t>
            </a:fld>
            <a:endParaRPr lang="de-DE"/>
          </a:p>
        </p:txBody>
      </p:sp>
    </p:spTree>
    <p:extLst>
      <p:ext uri="{BB962C8B-B14F-4D97-AF65-F5344CB8AC3E}">
        <p14:creationId xmlns:p14="http://schemas.microsoft.com/office/powerpoint/2010/main" val="2958823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5715" indent="-185715">
              <a:buFont typeface="Arial" panose="020B0604020202020204" pitchFamily="34" charset="0"/>
              <a:buChar char="•"/>
            </a:pPr>
            <a:r>
              <a:rPr lang="de-DE" dirty="0" smtClean="0"/>
              <a:t>Hier kannst</a:t>
            </a:r>
            <a:r>
              <a:rPr lang="de-DE" baseline="0" dirty="0" smtClean="0"/>
              <a:t> du zwischen Folie 2 und Folie 3 auswählen.</a:t>
            </a:r>
          </a:p>
          <a:p>
            <a:pPr marL="185715" indent="-185715">
              <a:buFont typeface="Arial" panose="020B0604020202020204" pitchFamily="34" charset="0"/>
              <a:buChar char="•"/>
            </a:pPr>
            <a:endParaRPr lang="de-DE" baseline="0" dirty="0" smtClean="0"/>
          </a:p>
          <a:p>
            <a:pPr marL="185715" indent="-185715">
              <a:buFont typeface="Arial" panose="020B0604020202020204" pitchFamily="34" charset="0"/>
              <a:buChar char="•"/>
            </a:pPr>
            <a:r>
              <a:rPr lang="de-DE" dirty="0" smtClean="0"/>
              <a:t>In einem zweiten Schritt kannst du das Ziel der Check-In Runde deutlich machen: Alle sollen (grob) wissen, mit wem sie in einer Runde sitzen und mit welcher Stimmung (ggf. auch mit welchen Erwartungen) alle in den Workshop gehen. Hierzu bittest du die Teilnehmenden, sich wahlweise über https://unicode-table.com/de/emoji/ (via QR-Code) oder ausgedruckte Emojis auszusuchen, die zu ihrer Stimmung passen. Wenn sich alle für ein Emoji entschieden haben, eröffne das Plenum und bitte die Teilnehmenden kurz, sich mit ihrem Namen, dem Emoji und eventuellen Erwartungen vorzustellen. Tipp: Wenn ihr zu zweit </a:t>
            </a:r>
            <a:r>
              <a:rPr lang="de-DE" dirty="0" err="1" smtClean="0"/>
              <a:t>teamt</a:t>
            </a:r>
            <a:r>
              <a:rPr lang="de-DE" dirty="0" smtClean="0"/>
              <a:t>, kann eine Person die Runde eröffnen und die andere die Runde abschließen. Beispiel: „Ich heiße Charlotte und habe den Herz Emoji gewählt, weil ich mich total freue heute mit Euch zu arbeiten.“</a:t>
            </a:r>
          </a:p>
          <a:p>
            <a:pPr marL="185715" indent="-185715">
              <a:buFont typeface="Arial" panose="020B0604020202020204" pitchFamily="34" charset="0"/>
              <a:buChar char="•"/>
            </a:pPr>
            <a:r>
              <a:rPr lang="de-DE" baseline="0" dirty="0" smtClean="0"/>
              <a:t>Verwende in analogen Settings gerne die </a:t>
            </a:r>
            <a:r>
              <a:rPr lang="de-DE" b="1" baseline="0" dirty="0" smtClean="0"/>
              <a:t>Druckvorlagen</a:t>
            </a:r>
          </a:p>
        </p:txBody>
      </p:sp>
      <p:sp>
        <p:nvSpPr>
          <p:cNvPr id="4" name="Foliennummernplatzhalter 3"/>
          <p:cNvSpPr>
            <a:spLocks noGrp="1"/>
          </p:cNvSpPr>
          <p:nvPr>
            <p:ph type="sldNum" sz="quarter" idx="10"/>
          </p:nvPr>
        </p:nvSpPr>
        <p:spPr/>
        <p:txBody>
          <a:bodyPr/>
          <a:lstStyle/>
          <a:p>
            <a:fld id="{938B1888-2171-49AF-80FD-3233B9B5B6D0}" type="slidenum">
              <a:rPr lang="de-DE" smtClean="0"/>
              <a:t>2</a:t>
            </a:fld>
            <a:endParaRPr lang="de-DE"/>
          </a:p>
        </p:txBody>
      </p:sp>
    </p:spTree>
    <p:extLst>
      <p:ext uri="{BB962C8B-B14F-4D97-AF65-F5344CB8AC3E}">
        <p14:creationId xmlns:p14="http://schemas.microsoft.com/office/powerpoint/2010/main" val="2769149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Nachdem sich alle mit Emoji vorgestellt haben, kannst du einführend ein paar einordnende Infos zu Emojis geben. Hier kannst du erklären, dass Emojis in erster Linie als Ausdruck von Gefühlen konzipiert wurden, um private Kommunikation visuell zu erweitern. Deshalb leitet sich der Begriff „Emojis“ auch vom englischen Wort „</a:t>
            </a:r>
            <a:r>
              <a:rPr lang="de-DE" dirty="0" err="1" smtClean="0"/>
              <a:t>emotions</a:t>
            </a:r>
            <a:r>
              <a:rPr lang="de-DE" dirty="0" smtClean="0"/>
              <a:t>“ (deutsch: „Gefühle“) ab. </a:t>
            </a:r>
            <a:endParaRPr lang="de-DE" dirty="0"/>
          </a:p>
        </p:txBody>
      </p:sp>
      <p:sp>
        <p:nvSpPr>
          <p:cNvPr id="4" name="Foliennummernplatzhalter 3"/>
          <p:cNvSpPr>
            <a:spLocks noGrp="1"/>
          </p:cNvSpPr>
          <p:nvPr>
            <p:ph type="sldNum" sz="quarter" idx="10"/>
          </p:nvPr>
        </p:nvSpPr>
        <p:spPr/>
        <p:txBody>
          <a:bodyPr/>
          <a:lstStyle/>
          <a:p>
            <a:pPr defTabSz="990478">
              <a:defRPr/>
            </a:pPr>
            <a:fld id="{4DA76E2A-54A8-40A5-A658-FA2BE8C3F74F}" type="slidenum">
              <a:rPr lang="de-DE">
                <a:solidFill>
                  <a:prstClr val="black"/>
                </a:solidFill>
                <a:latin typeface="Calibri" panose="020F0502020204030204"/>
              </a:rPr>
              <a:pPr defTabSz="990478">
                <a:defRPr/>
              </a:pPr>
              <a:t>3</a:t>
            </a:fld>
            <a:endParaRPr lang="de-DE">
              <a:solidFill>
                <a:prstClr val="black"/>
              </a:solidFill>
              <a:latin typeface="Calibri" panose="020F0502020204030204"/>
            </a:endParaRPr>
          </a:p>
        </p:txBody>
      </p:sp>
    </p:spTree>
    <p:extLst>
      <p:ext uri="{BB962C8B-B14F-4D97-AF65-F5344CB8AC3E}">
        <p14:creationId xmlns:p14="http://schemas.microsoft.com/office/powerpoint/2010/main" val="4050921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5715" indent="-185715">
              <a:buFont typeface="Arial" panose="020B0604020202020204" pitchFamily="34" charset="0"/>
              <a:buChar char="•"/>
            </a:pPr>
            <a:r>
              <a:rPr lang="de-DE" dirty="0" smtClean="0"/>
              <a:t>Anschließend kannst du ein paar konkrete Fakten zu Emojis teilen. Hier kannst du optional</a:t>
            </a:r>
            <a:r>
              <a:rPr lang="de-DE" baseline="0" dirty="0" smtClean="0"/>
              <a:t> z.B. Fragen ob die </a:t>
            </a:r>
            <a:r>
              <a:rPr lang="de-DE" baseline="0" dirty="0" err="1" smtClean="0"/>
              <a:t>Teilnehmer:innen</a:t>
            </a:r>
            <a:r>
              <a:rPr lang="de-DE" baseline="0" dirty="0" smtClean="0"/>
              <a:t> noch weitere Fakten kennen, z.B. </a:t>
            </a:r>
            <a:r>
              <a:rPr lang="de-DE" b="1" baseline="0" dirty="0" smtClean="0"/>
              <a:t>das an </a:t>
            </a:r>
            <a:r>
              <a:rPr lang="de-DE" b="1" dirty="0" smtClean="0"/>
              <a:t>Silvester die meisten Emojis versendet werden:</a:t>
            </a:r>
            <a:r>
              <a:rPr lang="de-DE" b="1" baseline="0" dirty="0" smtClean="0"/>
              <a:t> „</a:t>
            </a:r>
            <a:r>
              <a:rPr lang="de-DE" dirty="0" smtClean="0"/>
              <a:t>Jeden Tag werden über Messenger-Dienste fünf Milliarden Emojis verschickt. Der Tag an dem die meisten Emojis verschickt werden ist übrigens Silvester.“</a:t>
            </a:r>
          </a:p>
          <a:p>
            <a:pPr marL="185715" indent="-185715">
              <a:buFont typeface="Arial" panose="020B0604020202020204" pitchFamily="34" charset="0"/>
              <a:buChar char="•"/>
            </a:pPr>
            <a:endParaRPr lang="de-DE" dirty="0" smtClean="0"/>
          </a:p>
          <a:p>
            <a:pPr marL="185715" indent="-185715">
              <a:buFont typeface="Arial" panose="020B0604020202020204" pitchFamily="34" charset="0"/>
              <a:buChar char="•"/>
            </a:pPr>
            <a:r>
              <a:rPr lang="de-DE" dirty="0" smtClean="0"/>
              <a:t>Hier</a:t>
            </a:r>
            <a:r>
              <a:rPr lang="de-DE" baseline="0" dirty="0" smtClean="0"/>
              <a:t> kannst du dann aufhören </a:t>
            </a:r>
            <a:r>
              <a:rPr lang="de-DE" b="1" baseline="0" dirty="0" smtClean="0"/>
              <a:t>oder</a:t>
            </a:r>
            <a:r>
              <a:rPr lang="de-DE" baseline="0" dirty="0" smtClean="0"/>
              <a:t> optional weitergehen. Je nach Zeitframe.</a:t>
            </a:r>
            <a:endParaRPr lang="de-DE" dirty="0" smtClean="0"/>
          </a:p>
          <a:p>
            <a:endParaRPr lang="de-DE" dirty="0"/>
          </a:p>
        </p:txBody>
      </p:sp>
      <p:sp>
        <p:nvSpPr>
          <p:cNvPr id="4" name="Foliennummernplatzhalter 3"/>
          <p:cNvSpPr>
            <a:spLocks noGrp="1"/>
          </p:cNvSpPr>
          <p:nvPr>
            <p:ph type="sldNum" sz="quarter" idx="10"/>
          </p:nvPr>
        </p:nvSpPr>
        <p:spPr/>
        <p:txBody>
          <a:bodyPr/>
          <a:lstStyle/>
          <a:p>
            <a:fld id="{938B1888-2171-49AF-80FD-3233B9B5B6D0}" type="slidenum">
              <a:rPr lang="de-DE" smtClean="0"/>
              <a:t>4</a:t>
            </a:fld>
            <a:endParaRPr lang="de-DE"/>
          </a:p>
        </p:txBody>
      </p:sp>
    </p:spTree>
    <p:extLst>
      <p:ext uri="{BB962C8B-B14F-4D97-AF65-F5344CB8AC3E}">
        <p14:creationId xmlns:p14="http://schemas.microsoft.com/office/powerpoint/2010/main" val="1565026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90478">
              <a:defRPr/>
            </a:pPr>
            <a:r>
              <a:rPr lang="de-DE" dirty="0" smtClean="0"/>
              <a:t>Hier kannst du über ein paar Fragen noch einmal zum Gespräch anregen: </a:t>
            </a:r>
          </a:p>
          <a:p>
            <a:pPr defTabSz="990478">
              <a:defRPr/>
            </a:pPr>
            <a:endParaRPr lang="de-DE" dirty="0" smtClean="0"/>
          </a:p>
          <a:p>
            <a:pPr marL="185715" indent="-185715" defTabSz="990478">
              <a:buFont typeface="Arial" panose="020B0604020202020204" pitchFamily="34" charset="0"/>
              <a:buChar char="•"/>
              <a:defRPr/>
            </a:pPr>
            <a:r>
              <a:rPr lang="de-DE" dirty="0" smtClean="0"/>
              <a:t>Welche Emojis nutzt ihr am liebsten? </a:t>
            </a:r>
          </a:p>
          <a:p>
            <a:pPr marL="185715" indent="-185715" defTabSz="990478">
              <a:buFont typeface="Arial" panose="020B0604020202020204" pitchFamily="34" charset="0"/>
              <a:buChar char="•"/>
              <a:defRPr/>
            </a:pPr>
            <a:r>
              <a:rPr lang="de-DE" dirty="0" smtClean="0"/>
              <a:t>Welche möchtet ihr eher nicht geschickt bekommen? </a:t>
            </a:r>
          </a:p>
          <a:p>
            <a:pPr marL="185715" indent="-185715" defTabSz="990478">
              <a:buFont typeface="Arial" panose="020B0604020202020204" pitchFamily="34" charset="0"/>
              <a:buChar char="•"/>
              <a:defRPr/>
            </a:pPr>
            <a:r>
              <a:rPr lang="de-DE" dirty="0" smtClean="0"/>
              <a:t>Bei welchen Emojis gab es schon einmal Missverständnisse, was die Bedeutung angeht? </a:t>
            </a:r>
            <a:endParaRPr lang="de-DE" dirty="0"/>
          </a:p>
        </p:txBody>
      </p:sp>
      <p:sp>
        <p:nvSpPr>
          <p:cNvPr id="4" name="Foliennummernplatzhalter 3"/>
          <p:cNvSpPr>
            <a:spLocks noGrp="1"/>
          </p:cNvSpPr>
          <p:nvPr>
            <p:ph type="sldNum" sz="quarter" idx="10"/>
          </p:nvPr>
        </p:nvSpPr>
        <p:spPr/>
        <p:txBody>
          <a:bodyPr/>
          <a:lstStyle/>
          <a:p>
            <a:fld id="{938B1888-2171-49AF-80FD-3233B9B5B6D0}" type="slidenum">
              <a:rPr lang="de-DE" smtClean="0"/>
              <a:t>5</a:t>
            </a:fld>
            <a:endParaRPr lang="de-DE"/>
          </a:p>
        </p:txBody>
      </p:sp>
    </p:spTree>
    <p:extLst>
      <p:ext uri="{BB962C8B-B14F-4D97-AF65-F5344CB8AC3E}">
        <p14:creationId xmlns:p14="http://schemas.microsoft.com/office/powerpoint/2010/main" val="2277297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90478">
              <a:defRPr/>
            </a:pPr>
            <a:r>
              <a:rPr lang="de-DE" dirty="0" smtClean="0">
                <a:latin typeface="+mn-lt"/>
                <a:ea typeface="Roboto" panose="02000000000000000000" pitchFamily="2" charset="0"/>
                <a:cs typeface="Roboto" panose="02000000000000000000" pitchFamily="2" charset="0"/>
              </a:rPr>
              <a:t>Emojis sind schon lange nicht mehr nur Gesichter, die unsere Emotionen widerspiegeln. Vielmehr sind sie auch politische Botschaften, die unsere Haltung und Werte ausdrücken sollen. Welchen dieser Emoji findest Du besonders politisch? Fällt Dir noch ein Emoji ein, der Dir wichtig ist und hier fehlt?</a:t>
            </a:r>
          </a:p>
          <a:p>
            <a:endParaRPr lang="de-DE" dirty="0" smtClean="0"/>
          </a:p>
          <a:p>
            <a:r>
              <a:rPr lang="de-DE" dirty="0" smtClean="0"/>
              <a:t>Als nächstes kannst du über die Frage, was Emojis denn nun eigentlich mit </a:t>
            </a:r>
            <a:r>
              <a:rPr lang="de-DE" dirty="0" err="1" smtClean="0"/>
              <a:t>Hassrede</a:t>
            </a:r>
            <a:r>
              <a:rPr lang="de-DE" dirty="0" smtClean="0"/>
              <a:t> zu tun haben, die Verknüpfung zum </a:t>
            </a:r>
            <a:r>
              <a:rPr lang="de-DE" dirty="0" err="1" smtClean="0"/>
              <a:t>Workshopthema</a:t>
            </a:r>
            <a:r>
              <a:rPr lang="de-DE" dirty="0" smtClean="0"/>
              <a:t> herstellen. Hierzu kannst du ein paar Hintergrundinformationen zu Emojis geben. So ist grundlegend wichtig zu verstehen, dass Emojis als eigenes Kommunikationssystem, also eigene Sprache funktionieren. Das bedeutet, dass den Abbildungen bestimmte gesellschaftlich verhandelte, teilweise aber auch unterschiedliche Bedeutungen zugeschrieben werden. Außerdem ist zu beobachten, dass gesellschaftliche Themen auch innerhalb dieser Sprache abgebildet werden. An dieser Stelle kannst du Assoziationen mit den gezeigten Emojis auf der Folie erfragen oder selbst teilen. An dieser Stelle kannst du beleuchten, dass Emojis als komplexes Kommunikationssystem auch Haltungen und Werte ausdrücken können. Sie können also zur Symbolisierung von Wertschätzung und Unterstützung, aber auch von Abwertung oder Verachtung genutzt werden. Auf Grundlage der Folie könnt ihr hier gemeinsam frei assoziieren: Welche Themen und Lebensrealitäten können über die gezeigten Emojis angesprochen werden?</a:t>
            </a:r>
            <a:endParaRPr lang="de-DE" dirty="0"/>
          </a:p>
        </p:txBody>
      </p:sp>
      <p:sp>
        <p:nvSpPr>
          <p:cNvPr id="4" name="Foliennummernplatzhalter 3"/>
          <p:cNvSpPr>
            <a:spLocks noGrp="1"/>
          </p:cNvSpPr>
          <p:nvPr>
            <p:ph type="sldNum" sz="quarter" idx="5"/>
          </p:nvPr>
        </p:nvSpPr>
        <p:spPr/>
        <p:txBody>
          <a:bodyPr/>
          <a:lstStyle/>
          <a:p>
            <a:fld id="{4DA76E2A-54A8-40A5-A658-FA2BE8C3F74F}" type="slidenum">
              <a:rPr lang="de-DE" smtClean="0"/>
              <a:t>6</a:t>
            </a:fld>
            <a:endParaRPr lang="de-DE"/>
          </a:p>
        </p:txBody>
      </p:sp>
    </p:spTree>
    <p:extLst>
      <p:ext uri="{BB962C8B-B14F-4D97-AF65-F5344CB8AC3E}">
        <p14:creationId xmlns:p14="http://schemas.microsoft.com/office/powerpoint/2010/main" val="4237641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90478">
              <a:defRPr/>
            </a:pPr>
            <a:r>
              <a:rPr lang="de-DE" dirty="0" smtClean="0">
                <a:latin typeface="Roboto" panose="02000000000000000000" pitchFamily="2" charset="0"/>
                <a:ea typeface="Roboto" panose="02000000000000000000" pitchFamily="2" charset="0"/>
                <a:cs typeface="Roboto" panose="02000000000000000000" pitchFamily="2" charset="0"/>
              </a:rPr>
              <a:t>Durch Emojis können aber auch Abwertung und Verachtung unterstrichen werden. </a:t>
            </a:r>
          </a:p>
          <a:p>
            <a:pPr defTabSz="990478">
              <a:defRPr/>
            </a:pPr>
            <a:endParaRPr lang="de-DE" dirty="0" smtClean="0"/>
          </a:p>
          <a:p>
            <a:r>
              <a:rPr lang="de-DE" dirty="0" smtClean="0"/>
              <a:t>Überleitung:</a:t>
            </a:r>
            <a:r>
              <a:rPr lang="de-DE" baseline="0" dirty="0" smtClean="0"/>
              <a:t> Emojis können auch Instrument in Hassbotschaften sein. Dazu kommen wir später noch einmal genauer. </a:t>
            </a:r>
            <a:br>
              <a:rPr lang="de-DE" baseline="0" dirty="0" smtClean="0"/>
            </a:br>
            <a:endParaRPr lang="de-DE" b="1" baseline="0" dirty="0" smtClean="0"/>
          </a:p>
          <a:p>
            <a:r>
              <a:rPr lang="de-DE" dirty="0" smtClean="0"/>
              <a:t>Die Erkenntnis ist also: Emojis können auch Instrument für Hassbotschaften sein. An dieser Stelle kannst du fragen, welche Bedeutung die hier gezeigten Emojis oder Emoji-Kombinationen wohl haben (könnten). Wenn es nicht aus der Gruppe kommt, kannst du auf folgende Nutzungen hinweisen: </a:t>
            </a:r>
          </a:p>
          <a:p>
            <a:endParaRPr lang="de-DE" dirty="0" smtClean="0"/>
          </a:p>
          <a:p>
            <a:pPr marL="185715" indent="-185715">
              <a:buFont typeface="Arial" panose="020B0604020202020204" pitchFamily="34" charset="0"/>
              <a:buChar char="•"/>
            </a:pPr>
            <a:r>
              <a:rPr lang="de-DE" dirty="0" smtClean="0"/>
              <a:t>Die Deutschlandfahne kann je nach Kontext als Zeichen von (übersteigertem) Patriotismus und somit ggf. als exkludierendes Element eingesetzt werden. </a:t>
            </a:r>
          </a:p>
          <a:p>
            <a:pPr marL="185715" indent="-185715">
              <a:buFont typeface="Arial" panose="020B0604020202020204" pitchFamily="34" charset="0"/>
              <a:buChar char="•"/>
            </a:pPr>
            <a:r>
              <a:rPr lang="de-DE" dirty="0" smtClean="0"/>
              <a:t>Die Farbkombination schwarz-weiß-rot bezieht sich auf die Farben der sogenannten Reichsfahne. </a:t>
            </a:r>
          </a:p>
          <a:p>
            <a:pPr marL="185715" indent="-185715">
              <a:buFont typeface="Arial" panose="020B0604020202020204" pitchFamily="34" charset="0"/>
              <a:buChar char="•"/>
            </a:pPr>
            <a:r>
              <a:rPr lang="de-DE" dirty="0" smtClean="0"/>
              <a:t>Die grüßende Person wird oft im Sinne einer Person, die den sogenannten Hitlergruß zeigt, verwendet. </a:t>
            </a:r>
          </a:p>
          <a:p>
            <a:pPr marL="185715" indent="-185715">
              <a:buFont typeface="Arial" panose="020B0604020202020204" pitchFamily="34" charset="0"/>
              <a:buChar char="•"/>
            </a:pPr>
            <a:r>
              <a:rPr lang="de-DE" dirty="0" smtClean="0"/>
              <a:t>In Kombination mit anderen Elementen können visuelle Elemente wie das Verbotszeichen oder Feuer und Blut für Ablehnung oder Gewaltandrohungen stehen. </a:t>
            </a:r>
          </a:p>
          <a:p>
            <a:pPr marL="185715" indent="-185715">
              <a:buFont typeface="Arial" panose="020B0604020202020204" pitchFamily="34" charset="0"/>
              <a:buChar char="•"/>
            </a:pPr>
            <a:r>
              <a:rPr lang="de-DE" dirty="0" smtClean="0"/>
              <a:t>Der Clown wird oft im Kontext von Verschwörungserzählungen genutzt, um sich auf das Narrativ der „</a:t>
            </a:r>
            <a:r>
              <a:rPr lang="de-DE" dirty="0" err="1" smtClean="0"/>
              <a:t>Clownsworld</a:t>
            </a:r>
            <a:r>
              <a:rPr lang="de-DE" dirty="0" smtClean="0"/>
              <a:t>“ zu beziehen.</a:t>
            </a:r>
          </a:p>
          <a:p>
            <a:pPr marL="185715" indent="-185715">
              <a:buFont typeface="Arial" panose="020B0604020202020204" pitchFamily="34" charset="0"/>
              <a:buChar char="•"/>
            </a:pPr>
            <a:r>
              <a:rPr lang="de-DE" dirty="0" smtClean="0"/>
              <a:t>Der Frosch kann einen Bezug auf den insbesondere in sogenannten „</a:t>
            </a:r>
            <a:r>
              <a:rPr lang="de-DE" dirty="0" err="1" smtClean="0"/>
              <a:t>Incel</a:t>
            </a:r>
            <a:r>
              <a:rPr lang="de-DE" dirty="0" smtClean="0"/>
              <a:t>-Foren“ genutzte </a:t>
            </a:r>
            <a:r>
              <a:rPr lang="de-DE" dirty="0" err="1" smtClean="0"/>
              <a:t>Meme</a:t>
            </a:r>
            <a:r>
              <a:rPr lang="de-DE" dirty="0" smtClean="0"/>
              <a:t>-Figur des Frosch „Pepe“ aufweisen. </a:t>
            </a:r>
            <a:endParaRPr lang="de-DE" baseline="0" dirty="0" smtClean="0"/>
          </a:p>
          <a:p>
            <a:pPr defTabSz="990478">
              <a:defRPr/>
            </a:pPr>
            <a:endParaRPr lang="de-DE" baseline="0" dirty="0"/>
          </a:p>
        </p:txBody>
      </p:sp>
      <p:sp>
        <p:nvSpPr>
          <p:cNvPr id="4" name="Foliennummernplatzhalter 3"/>
          <p:cNvSpPr>
            <a:spLocks noGrp="1"/>
          </p:cNvSpPr>
          <p:nvPr>
            <p:ph type="sldNum" sz="quarter" idx="10"/>
          </p:nvPr>
        </p:nvSpPr>
        <p:spPr/>
        <p:txBody>
          <a:bodyPr/>
          <a:lstStyle/>
          <a:p>
            <a:fld id="{023723CE-1F8D-4FB1-8CAE-A7423C7AF799}" type="slidenum">
              <a:rPr lang="de-DE" smtClean="0"/>
              <a:t>7</a:t>
            </a:fld>
            <a:endParaRPr lang="de-DE"/>
          </a:p>
        </p:txBody>
      </p:sp>
    </p:spTree>
    <p:extLst>
      <p:ext uri="{BB962C8B-B14F-4D97-AF65-F5344CB8AC3E}">
        <p14:creationId xmlns:p14="http://schemas.microsoft.com/office/powerpoint/2010/main" val="19316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9CE00EB3-BCEA-487E-A8AF-DDCB168A0373}" type="datetimeFigureOut">
              <a:rPr lang="de-DE" smtClean="0"/>
              <a:t>29.08.2023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126A0B2-3663-4B66-BD47-30427389454D}" type="slidenum">
              <a:rPr lang="de-DE" smtClean="0"/>
              <a:t>‹Nr.›</a:t>
            </a:fld>
            <a:endParaRPr lang="de-DE"/>
          </a:p>
        </p:txBody>
      </p:sp>
    </p:spTree>
    <p:extLst>
      <p:ext uri="{BB962C8B-B14F-4D97-AF65-F5344CB8AC3E}">
        <p14:creationId xmlns:p14="http://schemas.microsoft.com/office/powerpoint/2010/main" val="4179645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CE00EB3-BCEA-487E-A8AF-DDCB168A0373}" type="datetimeFigureOut">
              <a:rPr lang="de-DE" smtClean="0"/>
              <a:t>29.08.2023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126A0B2-3663-4B66-BD47-30427389454D}" type="slidenum">
              <a:rPr lang="de-DE" smtClean="0"/>
              <a:t>‹Nr.›</a:t>
            </a:fld>
            <a:endParaRPr lang="de-DE"/>
          </a:p>
        </p:txBody>
      </p:sp>
    </p:spTree>
    <p:extLst>
      <p:ext uri="{BB962C8B-B14F-4D97-AF65-F5344CB8AC3E}">
        <p14:creationId xmlns:p14="http://schemas.microsoft.com/office/powerpoint/2010/main" val="536924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CE00EB3-BCEA-487E-A8AF-DDCB168A0373}" type="datetimeFigureOut">
              <a:rPr lang="de-DE" smtClean="0"/>
              <a:t>29.08.2023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126A0B2-3663-4B66-BD47-30427389454D}" type="slidenum">
              <a:rPr lang="de-DE" smtClean="0"/>
              <a:t>‹Nr.›</a:t>
            </a:fld>
            <a:endParaRPr lang="de-DE"/>
          </a:p>
        </p:txBody>
      </p:sp>
    </p:spTree>
    <p:extLst>
      <p:ext uri="{BB962C8B-B14F-4D97-AF65-F5344CB8AC3E}">
        <p14:creationId xmlns:p14="http://schemas.microsoft.com/office/powerpoint/2010/main" val="1717648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CE00EB3-BCEA-487E-A8AF-DDCB168A0373}" type="datetimeFigureOut">
              <a:rPr lang="de-DE" smtClean="0"/>
              <a:t>29.08.2023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126A0B2-3663-4B66-BD47-30427389454D}" type="slidenum">
              <a:rPr lang="de-DE" smtClean="0"/>
              <a:t>‹Nr.›</a:t>
            </a:fld>
            <a:endParaRPr lang="de-DE"/>
          </a:p>
        </p:txBody>
      </p:sp>
    </p:spTree>
    <p:extLst>
      <p:ext uri="{BB962C8B-B14F-4D97-AF65-F5344CB8AC3E}">
        <p14:creationId xmlns:p14="http://schemas.microsoft.com/office/powerpoint/2010/main" val="2334648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fld id="{9CE00EB3-BCEA-487E-A8AF-DDCB168A0373}" type="datetimeFigureOut">
              <a:rPr lang="de-DE" smtClean="0"/>
              <a:t>29.08.2023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126A0B2-3663-4B66-BD47-30427389454D}" type="slidenum">
              <a:rPr lang="de-DE" smtClean="0"/>
              <a:t>‹Nr.›</a:t>
            </a:fld>
            <a:endParaRPr lang="de-DE"/>
          </a:p>
        </p:txBody>
      </p:sp>
    </p:spTree>
    <p:extLst>
      <p:ext uri="{BB962C8B-B14F-4D97-AF65-F5344CB8AC3E}">
        <p14:creationId xmlns:p14="http://schemas.microsoft.com/office/powerpoint/2010/main" val="1707554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9CE00EB3-BCEA-487E-A8AF-DDCB168A0373}" type="datetimeFigureOut">
              <a:rPr lang="de-DE" smtClean="0"/>
              <a:t>29.08.2023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126A0B2-3663-4B66-BD47-30427389454D}" type="slidenum">
              <a:rPr lang="de-DE" smtClean="0"/>
              <a:t>‹Nr.›</a:t>
            </a:fld>
            <a:endParaRPr lang="de-DE"/>
          </a:p>
        </p:txBody>
      </p:sp>
    </p:spTree>
    <p:extLst>
      <p:ext uri="{BB962C8B-B14F-4D97-AF65-F5344CB8AC3E}">
        <p14:creationId xmlns:p14="http://schemas.microsoft.com/office/powerpoint/2010/main" val="1622705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9CE00EB3-BCEA-487E-A8AF-DDCB168A0373}" type="datetimeFigureOut">
              <a:rPr lang="de-DE" smtClean="0"/>
              <a:t>29.08.2023</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C126A0B2-3663-4B66-BD47-30427389454D}" type="slidenum">
              <a:rPr lang="de-DE" smtClean="0"/>
              <a:t>‹Nr.›</a:t>
            </a:fld>
            <a:endParaRPr lang="de-DE"/>
          </a:p>
        </p:txBody>
      </p:sp>
    </p:spTree>
    <p:extLst>
      <p:ext uri="{BB962C8B-B14F-4D97-AF65-F5344CB8AC3E}">
        <p14:creationId xmlns:p14="http://schemas.microsoft.com/office/powerpoint/2010/main" val="4003528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9CE00EB3-BCEA-487E-A8AF-DDCB168A0373}" type="datetimeFigureOut">
              <a:rPr lang="de-DE" smtClean="0"/>
              <a:t>29.08.2023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C126A0B2-3663-4B66-BD47-30427389454D}" type="slidenum">
              <a:rPr lang="de-DE" smtClean="0"/>
              <a:t>‹Nr.›</a:t>
            </a:fld>
            <a:endParaRPr lang="de-DE"/>
          </a:p>
        </p:txBody>
      </p:sp>
    </p:spTree>
    <p:extLst>
      <p:ext uri="{BB962C8B-B14F-4D97-AF65-F5344CB8AC3E}">
        <p14:creationId xmlns:p14="http://schemas.microsoft.com/office/powerpoint/2010/main" val="2026438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CE00EB3-BCEA-487E-A8AF-DDCB168A0373}" type="datetimeFigureOut">
              <a:rPr lang="de-DE" smtClean="0"/>
              <a:t>29.08.2023</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C126A0B2-3663-4B66-BD47-30427389454D}" type="slidenum">
              <a:rPr lang="de-DE" smtClean="0"/>
              <a:t>‹Nr.›</a:t>
            </a:fld>
            <a:endParaRPr lang="de-DE"/>
          </a:p>
        </p:txBody>
      </p:sp>
    </p:spTree>
    <p:extLst>
      <p:ext uri="{BB962C8B-B14F-4D97-AF65-F5344CB8AC3E}">
        <p14:creationId xmlns:p14="http://schemas.microsoft.com/office/powerpoint/2010/main" val="3673010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9CE00EB3-BCEA-487E-A8AF-DDCB168A0373}" type="datetimeFigureOut">
              <a:rPr lang="de-DE" smtClean="0"/>
              <a:t>29.08.2023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126A0B2-3663-4B66-BD47-30427389454D}" type="slidenum">
              <a:rPr lang="de-DE" smtClean="0"/>
              <a:t>‹Nr.›</a:t>
            </a:fld>
            <a:endParaRPr lang="de-DE"/>
          </a:p>
        </p:txBody>
      </p:sp>
    </p:spTree>
    <p:extLst>
      <p:ext uri="{BB962C8B-B14F-4D97-AF65-F5344CB8AC3E}">
        <p14:creationId xmlns:p14="http://schemas.microsoft.com/office/powerpoint/2010/main" val="1110386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9CE00EB3-BCEA-487E-A8AF-DDCB168A0373}" type="datetimeFigureOut">
              <a:rPr lang="de-DE" smtClean="0"/>
              <a:t>29.08.2023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126A0B2-3663-4B66-BD47-30427389454D}" type="slidenum">
              <a:rPr lang="de-DE" smtClean="0"/>
              <a:t>‹Nr.›</a:t>
            </a:fld>
            <a:endParaRPr lang="de-DE"/>
          </a:p>
        </p:txBody>
      </p:sp>
    </p:spTree>
    <p:extLst>
      <p:ext uri="{BB962C8B-B14F-4D97-AF65-F5344CB8AC3E}">
        <p14:creationId xmlns:p14="http://schemas.microsoft.com/office/powerpoint/2010/main" val="1468880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E00EB3-BCEA-487E-A8AF-DDCB168A0373}" type="datetimeFigureOut">
              <a:rPr lang="de-DE" smtClean="0"/>
              <a:t>29.08.2023</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6A0B2-3663-4B66-BD47-30427389454D}" type="slidenum">
              <a:rPr lang="de-DE" smtClean="0"/>
              <a:t>‹Nr.›</a:t>
            </a:fld>
            <a:endParaRPr lang="de-DE"/>
          </a:p>
        </p:txBody>
      </p:sp>
    </p:spTree>
    <p:extLst>
      <p:ext uri="{BB962C8B-B14F-4D97-AF65-F5344CB8AC3E}">
        <p14:creationId xmlns:p14="http://schemas.microsoft.com/office/powerpoint/2010/main" val="16794077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5.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3.xml"/><Relationship Id="rId16" Type="http://schemas.openxmlformats.org/officeDocument/2006/relationships/image" Target="../media/image20.png"/><Relationship Id="rId20"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19" Type="http://schemas.openxmlformats.org/officeDocument/2006/relationships/image" Target="../media/image22.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5.png"/><Relationship Id="rId18" Type="http://schemas.openxmlformats.org/officeDocument/2006/relationships/image" Target="../media/image40.png"/><Relationship Id="rId3" Type="http://schemas.openxmlformats.org/officeDocument/2006/relationships/image" Target="../media/image26.png"/><Relationship Id="rId21" Type="http://schemas.openxmlformats.org/officeDocument/2006/relationships/image" Target="../media/image43.png"/><Relationship Id="rId7" Type="http://schemas.openxmlformats.org/officeDocument/2006/relationships/image" Target="../media/image30.png"/><Relationship Id="rId12" Type="http://schemas.openxmlformats.org/officeDocument/2006/relationships/image" Target="../media/image34.png"/><Relationship Id="rId17" Type="http://schemas.openxmlformats.org/officeDocument/2006/relationships/image" Target="../media/image39.png"/><Relationship Id="rId25" Type="http://schemas.openxmlformats.org/officeDocument/2006/relationships/image" Target="../media/image47.png"/><Relationship Id="rId2" Type="http://schemas.openxmlformats.org/officeDocument/2006/relationships/notesSlide" Target="../notesSlides/notesSlide6.xml"/><Relationship Id="rId16" Type="http://schemas.openxmlformats.org/officeDocument/2006/relationships/image" Target="../media/image38.png"/><Relationship Id="rId20"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3.png"/><Relationship Id="rId24" Type="http://schemas.openxmlformats.org/officeDocument/2006/relationships/image" Target="../media/image46.jpg"/><Relationship Id="rId5" Type="http://schemas.openxmlformats.org/officeDocument/2006/relationships/image" Target="../media/image28.png"/><Relationship Id="rId15" Type="http://schemas.openxmlformats.org/officeDocument/2006/relationships/image" Target="../media/image37.png"/><Relationship Id="rId23" Type="http://schemas.openxmlformats.org/officeDocument/2006/relationships/image" Target="../media/image45.png"/><Relationship Id="rId10" Type="http://schemas.openxmlformats.org/officeDocument/2006/relationships/image" Target="../media/image32.png"/><Relationship Id="rId19" Type="http://schemas.openxmlformats.org/officeDocument/2006/relationships/image" Target="../media/image41.png"/><Relationship Id="rId4" Type="http://schemas.openxmlformats.org/officeDocument/2006/relationships/image" Target="../media/image27.png"/><Relationship Id="rId9" Type="http://schemas.openxmlformats.org/officeDocument/2006/relationships/image" Target="../media/image31.png"/><Relationship Id="rId14" Type="http://schemas.openxmlformats.org/officeDocument/2006/relationships/image" Target="../media/image36.png"/><Relationship Id="rId22" Type="http://schemas.openxmlformats.org/officeDocument/2006/relationships/image" Target="../media/image44.png"/></Relationships>
</file>

<file path=ppt/slides/_rels/slide7.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7.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1.png"/><Relationship Id="rId11" Type="http://schemas.openxmlformats.org/officeDocument/2006/relationships/image" Target="../media/image55.png"/><Relationship Id="rId5" Type="http://schemas.openxmlformats.org/officeDocument/2006/relationships/image" Target="../media/image50.png"/><Relationship Id="rId15" Type="http://schemas.openxmlformats.org/officeDocument/2006/relationships/image" Target="../media/image58.png"/><Relationship Id="rId10" Type="http://schemas.openxmlformats.org/officeDocument/2006/relationships/image" Target="../media/image54.png"/><Relationship Id="rId4" Type="http://schemas.openxmlformats.org/officeDocument/2006/relationships/image" Target="../media/image49.png"/><Relationship Id="rId9" Type="http://schemas.openxmlformats.org/officeDocument/2006/relationships/image" Target="../media/image40.png"/><Relationship Id="rId1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feld 17"/>
          <p:cNvSpPr txBox="1"/>
          <p:nvPr/>
        </p:nvSpPr>
        <p:spPr>
          <a:xfrm>
            <a:off x="3462316" y="1817134"/>
            <a:ext cx="4602348" cy="1015663"/>
          </a:xfrm>
          <a:prstGeom prst="rect">
            <a:avLst/>
          </a:prstGeom>
          <a:noFill/>
        </p:spPr>
        <p:txBody>
          <a:bodyPr wrap="square" rtlCol="0">
            <a:spAutoFit/>
          </a:bodyPr>
          <a:lstStyle/>
          <a:p>
            <a:pPr lvl="0" algn="ctr">
              <a:defRPr/>
            </a:pPr>
            <a:r>
              <a:rPr lang="de-DE" sz="6000" b="1" dirty="0" err="1" smtClean="0">
                <a:solidFill>
                  <a:srgbClr val="C90066"/>
                </a:solidFill>
                <a:latin typeface="Roboto Slab" pitchFamily="2" charset="0"/>
                <a:ea typeface="Roboto Slab" pitchFamily="2" charset="0"/>
              </a:rPr>
              <a:t>Emojikation</a:t>
            </a:r>
            <a:endParaRPr lang="de-DE" sz="6000" b="1" dirty="0">
              <a:solidFill>
                <a:srgbClr val="C90066"/>
              </a:solidFill>
              <a:latin typeface="Roboto Slab" pitchFamily="2" charset="0"/>
              <a:ea typeface="Roboto Slab" pitchFamily="2" charset="0"/>
              <a:cs typeface="Noto Serif" panose="02020502060505020204" pitchFamily="18"/>
            </a:endParaRPr>
          </a:p>
        </p:txBody>
      </p:sp>
      <p:pic>
        <p:nvPicPr>
          <p:cNvPr id="14" name="Grafik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6948" y="5695405"/>
            <a:ext cx="821922" cy="838695"/>
          </a:xfrm>
          <a:prstGeom prst="rect">
            <a:avLst/>
          </a:prstGeom>
        </p:spPr>
      </p:pic>
      <p:pic>
        <p:nvPicPr>
          <p:cNvPr id="15" name="Grafik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28989" y="5610664"/>
            <a:ext cx="1231046" cy="1141345"/>
          </a:xfrm>
          <a:prstGeom prst="rect">
            <a:avLst/>
          </a:prstGeom>
        </p:spPr>
      </p:pic>
      <p:pic>
        <p:nvPicPr>
          <p:cNvPr id="16" name="Grafik 15"/>
          <p:cNvPicPr>
            <a:picLocks noChangeAspect="1"/>
          </p:cNvPicPr>
          <p:nvPr/>
        </p:nvPicPr>
        <p:blipFill rotWithShape="1">
          <a:blip r:embed="rId5" cstate="print">
            <a:extLst>
              <a:ext uri="{28A0092B-C50C-407E-A947-70E740481C1C}">
                <a14:useLocalDpi xmlns:a14="http://schemas.microsoft.com/office/drawing/2010/main" val="0"/>
              </a:ext>
            </a:extLst>
          </a:blip>
          <a:srcRect l="2271" t="6840" r="1613" b="14667"/>
          <a:stretch/>
        </p:blipFill>
        <p:spPr>
          <a:xfrm>
            <a:off x="247184" y="5810651"/>
            <a:ext cx="885877" cy="723449"/>
          </a:xfrm>
          <a:prstGeom prst="rect">
            <a:avLst/>
          </a:prstGeom>
        </p:spPr>
      </p:pic>
      <p:pic>
        <p:nvPicPr>
          <p:cNvPr id="8" name="Grafik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00221" y="3205256"/>
            <a:ext cx="1326538" cy="1326538"/>
          </a:xfrm>
          <a:prstGeom prst="rect">
            <a:avLst/>
          </a:prstGeom>
        </p:spPr>
      </p:pic>
      <p:sp>
        <p:nvSpPr>
          <p:cNvPr id="9" name="Rechteck 8"/>
          <p:cNvSpPr/>
          <p:nvPr/>
        </p:nvSpPr>
        <p:spPr>
          <a:xfrm>
            <a:off x="3853047" y="4904253"/>
            <a:ext cx="3820885" cy="400110"/>
          </a:xfrm>
          <a:prstGeom prst="rect">
            <a:avLst/>
          </a:prstGeom>
        </p:spPr>
        <p:txBody>
          <a:bodyPr wrap="square">
            <a:spAutoFit/>
          </a:bodyPr>
          <a:lstStyle/>
          <a:p>
            <a:pPr algn="ctr"/>
            <a:r>
              <a:rPr lang="de-DE" sz="2000" i="1" dirty="0" smtClean="0">
                <a:latin typeface="Calibri "/>
                <a:ea typeface="Noto Serif" panose="02020502060505020204" pitchFamily="18"/>
                <a:cs typeface="Noto Serif" panose="02020502060505020204" pitchFamily="18"/>
              </a:rPr>
              <a:t>[U+1F917 </a:t>
            </a:r>
            <a:r>
              <a:rPr lang="de-DE" sz="2000" i="1" dirty="0" smtClean="0">
                <a:latin typeface="Calibri "/>
                <a:ea typeface="Noto Serif" panose="02020502060505020204" pitchFamily="18"/>
                <a:cs typeface="Noto Serif" panose="02020502060505020204" pitchFamily="18"/>
              </a:rPr>
              <a:t>– Gesicht </a:t>
            </a:r>
            <a:r>
              <a:rPr lang="de-DE" sz="2000" i="1" dirty="0" smtClean="0">
                <a:latin typeface="Calibri "/>
                <a:ea typeface="Noto Serif" panose="02020502060505020204" pitchFamily="18"/>
                <a:cs typeface="Noto Serif" panose="02020502060505020204" pitchFamily="18"/>
              </a:rPr>
              <a:t>umarmen] </a:t>
            </a:r>
            <a:endParaRPr lang="de-DE" sz="4000" i="1" dirty="0">
              <a:latin typeface="Calibri "/>
              <a:ea typeface="Noto Serif" panose="02020502060505020204" pitchFamily="18"/>
              <a:cs typeface="Noto Serif" panose="02020502060505020204" pitchFamily="18"/>
            </a:endParaRPr>
          </a:p>
        </p:txBody>
      </p:sp>
    </p:spTree>
    <p:extLst>
      <p:ext uri="{BB962C8B-B14F-4D97-AF65-F5344CB8AC3E}">
        <p14:creationId xmlns:p14="http://schemas.microsoft.com/office/powerpoint/2010/main" val="38592088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feld 17"/>
          <p:cNvSpPr txBox="1"/>
          <p:nvPr/>
        </p:nvSpPr>
        <p:spPr>
          <a:xfrm>
            <a:off x="837049" y="1220888"/>
            <a:ext cx="6066473" cy="4524315"/>
          </a:xfrm>
          <a:prstGeom prst="rect">
            <a:avLst/>
          </a:prstGeom>
          <a:noFill/>
        </p:spPr>
        <p:txBody>
          <a:bodyPr wrap="square" rtlCol="0">
            <a:spAutoFit/>
          </a:bodyPr>
          <a:lstStyle/>
          <a:p>
            <a:pPr lvl="0">
              <a:defRPr/>
            </a:pPr>
            <a:r>
              <a:rPr lang="de-DE" sz="3600" dirty="0">
                <a:solidFill>
                  <a:prstClr val="black"/>
                </a:solidFill>
                <a:latin typeface="Noto Serif" panose="02020502060505020204" pitchFamily="18"/>
                <a:ea typeface="Noto Serif" panose="02020502060505020204" pitchFamily="18"/>
                <a:cs typeface="Noto Serif" panose="02020502060505020204" pitchFamily="18"/>
              </a:rPr>
              <a:t>Hallo und schön, dass </a:t>
            </a:r>
            <a:r>
              <a:rPr lang="de-DE" sz="3600" dirty="0" smtClean="0">
                <a:solidFill>
                  <a:prstClr val="black"/>
                </a:solidFill>
                <a:latin typeface="Noto Serif" panose="02020502060505020204" pitchFamily="18"/>
                <a:ea typeface="Noto Serif" panose="02020502060505020204" pitchFamily="18"/>
                <a:cs typeface="Noto Serif" panose="02020502060505020204" pitchFamily="18"/>
              </a:rPr>
              <a:t>Ihr </a:t>
            </a:r>
            <a:r>
              <a:rPr lang="de-DE" sz="3600" dirty="0">
                <a:solidFill>
                  <a:prstClr val="black"/>
                </a:solidFill>
                <a:latin typeface="Noto Serif" panose="02020502060505020204" pitchFamily="18"/>
                <a:ea typeface="Noto Serif" panose="02020502060505020204" pitchFamily="18"/>
                <a:cs typeface="Noto Serif" panose="02020502060505020204" pitchFamily="18"/>
              </a:rPr>
              <a:t>da seid!</a:t>
            </a:r>
          </a:p>
          <a:p>
            <a:pPr lvl="0">
              <a:defRPr/>
            </a:pPr>
            <a:endParaRPr lang="de-DE" sz="3600" dirty="0">
              <a:solidFill>
                <a:prstClr val="black"/>
              </a:solidFill>
              <a:latin typeface="Noto Serif" panose="02020502060505020204" pitchFamily="18"/>
              <a:ea typeface="Noto Serif" panose="02020502060505020204" pitchFamily="18"/>
              <a:cs typeface="Noto Serif" panose="02020502060505020204" pitchFamily="18"/>
            </a:endParaRPr>
          </a:p>
          <a:p>
            <a:pPr lvl="0">
              <a:defRPr/>
            </a:pPr>
            <a:r>
              <a:rPr lang="de-DE" sz="3600" b="1" i="1" dirty="0" smtClean="0">
                <a:solidFill>
                  <a:srgbClr val="E6007E"/>
                </a:solidFill>
                <a:latin typeface="Noto Serif" panose="02020502060505020204" pitchFamily="18"/>
                <a:ea typeface="Noto Serif" panose="02020502060505020204" pitchFamily="18"/>
                <a:cs typeface="Noto Serif" panose="02020502060505020204" pitchFamily="18"/>
              </a:rPr>
              <a:t>Sag‘s </a:t>
            </a:r>
            <a:r>
              <a:rPr lang="de-DE" sz="3600" b="1" i="1" dirty="0">
                <a:solidFill>
                  <a:srgbClr val="E6007E"/>
                </a:solidFill>
                <a:latin typeface="Noto Serif" panose="02020502060505020204" pitchFamily="18"/>
                <a:ea typeface="Noto Serif" panose="02020502060505020204" pitchFamily="18"/>
                <a:cs typeface="Noto Serif" panose="02020502060505020204" pitchFamily="18"/>
              </a:rPr>
              <a:t>mit einem </a:t>
            </a:r>
            <a:r>
              <a:rPr lang="de-DE" sz="3600" b="1" i="1" dirty="0" smtClean="0">
                <a:solidFill>
                  <a:srgbClr val="E6007E"/>
                </a:solidFill>
                <a:latin typeface="Noto Serif" panose="02020502060505020204" pitchFamily="18"/>
                <a:ea typeface="Noto Serif" panose="02020502060505020204" pitchFamily="18"/>
                <a:cs typeface="Noto Serif" panose="02020502060505020204" pitchFamily="18"/>
              </a:rPr>
              <a:t>Emoji!</a:t>
            </a:r>
          </a:p>
          <a:p>
            <a:pPr lvl="0">
              <a:defRPr/>
            </a:pPr>
            <a:endParaRPr lang="de-DE" sz="3600" i="1" dirty="0">
              <a:solidFill>
                <a:srgbClr val="E6007E"/>
              </a:solidFill>
              <a:latin typeface="Noto Serif" panose="02020502060505020204" pitchFamily="18"/>
              <a:ea typeface="Noto Serif" panose="02020502060505020204" pitchFamily="18"/>
              <a:cs typeface="Noto Serif" panose="02020502060505020204" pitchFamily="18"/>
            </a:endParaRPr>
          </a:p>
          <a:p>
            <a:pPr lvl="0">
              <a:defRPr/>
            </a:pPr>
            <a:r>
              <a:rPr lang="de-DE" sz="3600" dirty="0" smtClean="0">
                <a:solidFill>
                  <a:prstClr val="black"/>
                </a:solidFill>
                <a:latin typeface="Noto Serif" panose="02020502060505020204" pitchFamily="18"/>
                <a:ea typeface="Noto Serif" panose="02020502060505020204" pitchFamily="18"/>
                <a:cs typeface="Noto Serif" panose="02020502060505020204" pitchFamily="18"/>
              </a:rPr>
              <a:t>Such </a:t>
            </a:r>
            <a:r>
              <a:rPr lang="de-DE" sz="3600" dirty="0">
                <a:solidFill>
                  <a:prstClr val="black"/>
                </a:solidFill>
                <a:latin typeface="Noto Serif" panose="02020502060505020204" pitchFamily="18"/>
                <a:ea typeface="Noto Serif" panose="02020502060505020204" pitchFamily="18"/>
                <a:cs typeface="Noto Serif" panose="02020502060505020204" pitchFamily="18"/>
              </a:rPr>
              <a:t>D</a:t>
            </a:r>
            <a:r>
              <a:rPr lang="de-DE" sz="3600" dirty="0" smtClean="0">
                <a:solidFill>
                  <a:prstClr val="black"/>
                </a:solidFill>
                <a:latin typeface="Noto Serif" panose="02020502060505020204" pitchFamily="18"/>
                <a:ea typeface="Noto Serif" panose="02020502060505020204" pitchFamily="18"/>
                <a:cs typeface="Noto Serif" panose="02020502060505020204" pitchFamily="18"/>
              </a:rPr>
              <a:t>ir </a:t>
            </a:r>
            <a:r>
              <a:rPr lang="de-DE" sz="3600" dirty="0">
                <a:solidFill>
                  <a:prstClr val="black"/>
                </a:solidFill>
                <a:latin typeface="Noto Serif" panose="02020502060505020204" pitchFamily="18"/>
                <a:ea typeface="Noto Serif" panose="02020502060505020204" pitchFamily="18"/>
                <a:cs typeface="Noto Serif" panose="02020502060505020204" pitchFamily="18"/>
              </a:rPr>
              <a:t>ein Emoji </a:t>
            </a:r>
            <a:r>
              <a:rPr lang="de-DE" sz="3600" dirty="0" smtClean="0">
                <a:solidFill>
                  <a:prstClr val="black"/>
                </a:solidFill>
                <a:latin typeface="Noto Serif" panose="02020502060505020204" pitchFamily="18"/>
                <a:ea typeface="Noto Serif" panose="02020502060505020204" pitchFamily="18"/>
                <a:cs typeface="Noto Serif" panose="02020502060505020204" pitchFamily="18"/>
              </a:rPr>
              <a:t>aus</a:t>
            </a:r>
            <a:r>
              <a:rPr lang="de-DE" sz="3600" dirty="0">
                <a:solidFill>
                  <a:prstClr val="black"/>
                </a:solidFill>
                <a:latin typeface="Noto Serif" panose="02020502060505020204" pitchFamily="18"/>
                <a:ea typeface="Noto Serif" panose="02020502060505020204" pitchFamily="18"/>
                <a:cs typeface="Noto Serif" panose="02020502060505020204" pitchFamily="18"/>
              </a:rPr>
              <a:t>, das zu </a:t>
            </a:r>
            <a:r>
              <a:rPr lang="de-DE" sz="3600" dirty="0" smtClean="0">
                <a:solidFill>
                  <a:prstClr val="black"/>
                </a:solidFill>
                <a:latin typeface="Noto Serif" panose="02020502060505020204" pitchFamily="18"/>
                <a:ea typeface="Noto Serif" panose="02020502060505020204" pitchFamily="18"/>
                <a:cs typeface="Noto Serif" panose="02020502060505020204" pitchFamily="18"/>
              </a:rPr>
              <a:t>Deiner heutigen Stimmung </a:t>
            </a:r>
            <a:r>
              <a:rPr lang="de-DE" sz="3600" dirty="0">
                <a:solidFill>
                  <a:prstClr val="black"/>
                </a:solidFill>
                <a:latin typeface="Noto Serif" panose="02020502060505020204" pitchFamily="18"/>
                <a:ea typeface="Noto Serif" panose="02020502060505020204" pitchFamily="18"/>
                <a:cs typeface="Noto Serif" panose="02020502060505020204" pitchFamily="18"/>
              </a:rPr>
              <a:t>passt</a:t>
            </a:r>
            <a:r>
              <a:rPr lang="de-DE" sz="3600" dirty="0" smtClean="0">
                <a:solidFill>
                  <a:prstClr val="black"/>
                </a:solidFill>
                <a:latin typeface="Noto Serif" panose="02020502060505020204" pitchFamily="18"/>
                <a:ea typeface="Noto Serif" panose="02020502060505020204" pitchFamily="18"/>
                <a:cs typeface="Noto Serif" panose="02020502060505020204" pitchFamily="18"/>
              </a:rPr>
              <a:t>!</a:t>
            </a:r>
            <a:endParaRPr lang="de-DE" sz="2000" i="1" dirty="0">
              <a:solidFill>
                <a:srgbClr val="E6007E"/>
              </a:solidFill>
              <a:latin typeface="Calibri   "/>
              <a:ea typeface="Roboto" panose="02000000000000000000" pitchFamily="2" charset="0"/>
              <a:cs typeface="Roboto" panose="02000000000000000000" pitchFamily="2" charset="0"/>
            </a:endParaRPr>
          </a:p>
        </p:txBody>
      </p:sp>
      <p:pic>
        <p:nvPicPr>
          <p:cNvPr id="8" name="Grafik 7"/>
          <p:cNvPicPr>
            <a:picLocks noChangeAspect="1"/>
          </p:cNvPicPr>
          <p:nvPr/>
        </p:nvPicPr>
        <p:blipFill>
          <a:blip r:embed="rId3">
            <a:duotone>
              <a:srgbClr val="FF8DC5">
                <a:shade val="45000"/>
                <a:satMod val="135000"/>
              </a:srgbClr>
              <a:prstClr val="white"/>
            </a:duotone>
            <a:extLst>
              <a:ext uri="{28A0092B-C50C-407E-A947-70E740481C1C}">
                <a14:useLocalDpi xmlns:a14="http://schemas.microsoft.com/office/drawing/2010/main" val="0"/>
              </a:ext>
            </a:extLst>
          </a:blip>
          <a:stretch>
            <a:fillRect/>
          </a:stretch>
        </p:blipFill>
        <p:spPr>
          <a:xfrm>
            <a:off x="7451414" y="1137947"/>
            <a:ext cx="3772277" cy="4690198"/>
          </a:xfrm>
          <a:prstGeom prst="rect">
            <a:avLst/>
          </a:prstGeom>
        </p:spPr>
      </p:pic>
    </p:spTree>
    <p:extLst>
      <p:ext uri="{BB962C8B-B14F-4D97-AF65-F5344CB8AC3E}">
        <p14:creationId xmlns:p14="http://schemas.microsoft.com/office/powerpoint/2010/main" val="16887953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9805" y="4646540"/>
            <a:ext cx="837732" cy="837732"/>
          </a:xfrm>
          <a:prstGeom prst="rect">
            <a:avLst/>
          </a:prstGeom>
        </p:spPr>
      </p:pic>
      <p:pic>
        <p:nvPicPr>
          <p:cNvPr id="8" name="Grafi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0972" y="2959512"/>
            <a:ext cx="837732" cy="837732"/>
          </a:xfrm>
          <a:prstGeom prst="rect">
            <a:avLst/>
          </a:prstGeom>
        </p:spPr>
      </p:pic>
      <p:pic>
        <p:nvPicPr>
          <p:cNvPr id="9" name="Grafik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64078" y="1268363"/>
            <a:ext cx="837732" cy="837732"/>
          </a:xfrm>
          <a:prstGeom prst="rect">
            <a:avLst/>
          </a:prstGeom>
        </p:spPr>
      </p:pic>
      <p:pic>
        <p:nvPicPr>
          <p:cNvPr id="10" name="Grafik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18071" y="1268363"/>
            <a:ext cx="837732" cy="837732"/>
          </a:xfrm>
          <a:prstGeom prst="rect">
            <a:avLst/>
          </a:prstGeom>
        </p:spPr>
      </p:pic>
      <p:pic>
        <p:nvPicPr>
          <p:cNvPr id="11" name="Grafik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72064" y="1268363"/>
            <a:ext cx="837732" cy="837732"/>
          </a:xfrm>
          <a:prstGeom prst="rect">
            <a:avLst/>
          </a:prstGeom>
        </p:spPr>
      </p:pic>
      <p:pic>
        <p:nvPicPr>
          <p:cNvPr id="12" name="Grafik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26057" y="1268363"/>
            <a:ext cx="837732" cy="837732"/>
          </a:xfrm>
          <a:prstGeom prst="rect">
            <a:avLst/>
          </a:prstGeom>
        </p:spPr>
      </p:pic>
      <p:pic>
        <p:nvPicPr>
          <p:cNvPr id="13" name="Grafik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10444" y="1211828"/>
            <a:ext cx="906792" cy="906792"/>
          </a:xfrm>
          <a:prstGeom prst="rect">
            <a:avLst/>
          </a:prstGeom>
        </p:spPr>
      </p:pic>
      <p:pic>
        <p:nvPicPr>
          <p:cNvPr id="14" name="Grafik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364078" y="2909519"/>
            <a:ext cx="837732" cy="837732"/>
          </a:xfrm>
          <a:prstGeom prst="rect">
            <a:avLst/>
          </a:prstGeom>
        </p:spPr>
      </p:pic>
      <p:pic>
        <p:nvPicPr>
          <p:cNvPr id="15" name="Grafik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540307" y="2959512"/>
            <a:ext cx="837732" cy="837732"/>
          </a:xfrm>
          <a:prstGeom prst="rect">
            <a:avLst/>
          </a:prstGeom>
        </p:spPr>
      </p:pic>
      <p:pic>
        <p:nvPicPr>
          <p:cNvPr id="16" name="Grafik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602652" y="2918368"/>
            <a:ext cx="887991" cy="887991"/>
          </a:xfrm>
          <a:prstGeom prst="rect">
            <a:avLst/>
          </a:prstGeom>
        </p:spPr>
      </p:pic>
      <p:pic>
        <p:nvPicPr>
          <p:cNvPr id="17" name="Grafik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923514" y="2959512"/>
            <a:ext cx="837732" cy="837732"/>
          </a:xfrm>
          <a:prstGeom prst="rect">
            <a:avLst/>
          </a:prstGeom>
        </p:spPr>
      </p:pic>
      <p:pic>
        <p:nvPicPr>
          <p:cNvPr id="18" name="Grafik 1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826057" y="2959512"/>
            <a:ext cx="837732" cy="837732"/>
          </a:xfrm>
          <a:prstGeom prst="rect">
            <a:avLst/>
          </a:prstGeom>
        </p:spPr>
      </p:pic>
      <p:pic>
        <p:nvPicPr>
          <p:cNvPr id="21" name="Grafik 2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20972" y="4748152"/>
            <a:ext cx="837732" cy="837732"/>
          </a:xfrm>
          <a:prstGeom prst="rect">
            <a:avLst/>
          </a:prstGeom>
        </p:spPr>
      </p:pic>
      <p:pic>
        <p:nvPicPr>
          <p:cNvPr id="22" name="Grafik 2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950552" y="4572644"/>
            <a:ext cx="837732" cy="837732"/>
          </a:xfrm>
          <a:prstGeom prst="rect">
            <a:avLst/>
          </a:prstGeom>
        </p:spPr>
      </p:pic>
      <p:pic>
        <p:nvPicPr>
          <p:cNvPr id="23" name="Grafik 2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835417" y="4697656"/>
            <a:ext cx="837732" cy="837732"/>
          </a:xfrm>
          <a:prstGeom prst="rect">
            <a:avLst/>
          </a:prstGeom>
        </p:spPr>
      </p:pic>
      <p:pic>
        <p:nvPicPr>
          <p:cNvPr id="24" name="Grafik 2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684940" y="4680449"/>
            <a:ext cx="837732" cy="837732"/>
          </a:xfrm>
          <a:prstGeom prst="rect">
            <a:avLst/>
          </a:prstGeom>
        </p:spPr>
      </p:pic>
      <p:pic>
        <p:nvPicPr>
          <p:cNvPr id="25" name="Grafik 24"/>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20972" y="1211827"/>
            <a:ext cx="837732" cy="837732"/>
          </a:xfrm>
          <a:prstGeom prst="rect">
            <a:avLst/>
          </a:prstGeom>
        </p:spPr>
      </p:pic>
      <p:pic>
        <p:nvPicPr>
          <p:cNvPr id="26" name="Grafik 25"/>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0401764" y="4697656"/>
            <a:ext cx="837732" cy="837732"/>
          </a:xfrm>
          <a:prstGeom prst="rect">
            <a:avLst/>
          </a:prstGeom>
        </p:spPr>
      </p:pic>
    </p:spTree>
    <p:extLst>
      <p:ext uri="{BB962C8B-B14F-4D97-AF65-F5344CB8AC3E}">
        <p14:creationId xmlns:p14="http://schemas.microsoft.com/office/powerpoint/2010/main" val="29434361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eck 18"/>
          <p:cNvSpPr/>
          <p:nvPr/>
        </p:nvSpPr>
        <p:spPr>
          <a:xfrm>
            <a:off x="655574" y="957892"/>
            <a:ext cx="10818892" cy="584775"/>
          </a:xfrm>
          <a:prstGeom prst="rect">
            <a:avLst/>
          </a:prstGeom>
        </p:spPr>
        <p:txBody>
          <a:bodyPr wrap="square">
            <a:spAutoFit/>
          </a:bodyPr>
          <a:lstStyle/>
          <a:p>
            <a:r>
              <a:rPr lang="de-DE" sz="3200" b="1" dirty="0" smtClean="0">
                <a:solidFill>
                  <a:srgbClr val="E6007E"/>
                </a:solidFill>
                <a:latin typeface="Roboto Slab" pitchFamily="2" charset="0"/>
                <a:ea typeface="Roboto Slab" pitchFamily="2" charset="0"/>
                <a:cs typeface="Noto Serif" panose="02020502060505020204" pitchFamily="18"/>
              </a:rPr>
              <a:t>Wusstest Du, dass…</a:t>
            </a:r>
            <a:endParaRPr lang="de-DE" sz="3200" b="1" i="1" dirty="0">
              <a:solidFill>
                <a:srgbClr val="E6007E"/>
              </a:solidFill>
              <a:latin typeface="Roboto Slab" pitchFamily="2" charset="0"/>
              <a:ea typeface="Roboto Slab" pitchFamily="2" charset="0"/>
              <a:cs typeface="Noto Serif" panose="02020502060505020204" pitchFamily="18"/>
            </a:endParaRPr>
          </a:p>
        </p:txBody>
      </p:sp>
      <p:sp>
        <p:nvSpPr>
          <p:cNvPr id="20" name="Rechteck 19"/>
          <p:cNvSpPr/>
          <p:nvPr/>
        </p:nvSpPr>
        <p:spPr>
          <a:xfrm>
            <a:off x="655574" y="1828408"/>
            <a:ext cx="6539553" cy="3970318"/>
          </a:xfrm>
          <a:prstGeom prst="rect">
            <a:avLst/>
          </a:prstGeom>
        </p:spPr>
        <p:txBody>
          <a:bodyPr wrap="square">
            <a:spAutoFit/>
          </a:bodyPr>
          <a:lstStyle/>
          <a:p>
            <a:pPr marL="571500" indent="-571500">
              <a:lnSpc>
                <a:spcPct val="150000"/>
              </a:lnSpc>
              <a:buFont typeface="Arial" panose="020B0604020202020204" pitchFamily="34" charset="0"/>
              <a:buChar char="•"/>
            </a:pPr>
            <a:r>
              <a:rPr lang="de-DE" sz="2400" dirty="0">
                <a:latin typeface="Noto Sans" panose="020B0502040504020204" pitchFamily="34"/>
                <a:ea typeface="Noto Sans" panose="020B0502040504020204" pitchFamily="34"/>
                <a:cs typeface="Noto Sans" panose="020B0502040504020204" pitchFamily="34"/>
              </a:rPr>
              <a:t>uns </a:t>
            </a:r>
            <a:r>
              <a:rPr lang="de-DE" sz="2400" dirty="0" err="1">
                <a:latin typeface="Noto Sans" panose="020B0502040504020204" pitchFamily="34"/>
                <a:ea typeface="Noto Sans" panose="020B0502040504020204" pitchFamily="34"/>
                <a:cs typeface="Noto Sans" panose="020B0502040504020204" pitchFamily="34"/>
              </a:rPr>
              <a:t>Internet-User:innen</a:t>
            </a:r>
            <a:r>
              <a:rPr lang="de-DE" sz="2400" dirty="0">
                <a:latin typeface="Noto Sans" panose="020B0502040504020204" pitchFamily="34"/>
                <a:ea typeface="Noto Sans" panose="020B0502040504020204" pitchFamily="34"/>
                <a:cs typeface="Noto Sans" panose="020B0502040504020204" pitchFamily="34"/>
              </a:rPr>
              <a:t> aktuell 4.489</a:t>
            </a:r>
            <a:r>
              <a:rPr lang="de-DE" sz="2400" dirty="0" smtClean="0">
                <a:latin typeface="Noto Sans" panose="020B0502040504020204" pitchFamily="34"/>
                <a:ea typeface="Noto Sans" panose="020B0502040504020204" pitchFamily="34"/>
                <a:cs typeface="Noto Sans" panose="020B0502040504020204" pitchFamily="34"/>
              </a:rPr>
              <a:t> </a:t>
            </a:r>
            <a:r>
              <a:rPr lang="de-DE" sz="2400" dirty="0">
                <a:latin typeface="Noto Sans" panose="020B0502040504020204" pitchFamily="34"/>
                <a:ea typeface="Noto Sans" panose="020B0502040504020204" pitchFamily="34"/>
                <a:cs typeface="Noto Sans" panose="020B0502040504020204" pitchFamily="34"/>
              </a:rPr>
              <a:t>Emojis zur Verfügung stehen?</a:t>
            </a:r>
          </a:p>
          <a:p>
            <a:pPr marL="571500" indent="-571500">
              <a:lnSpc>
                <a:spcPct val="150000"/>
              </a:lnSpc>
              <a:buFont typeface="Arial" panose="020B0604020202020204" pitchFamily="34" charset="0"/>
              <a:buChar char="•"/>
            </a:pPr>
            <a:r>
              <a:rPr lang="de-DE" sz="2400" dirty="0">
                <a:latin typeface="Noto Sans" panose="020B0502040504020204" pitchFamily="34"/>
                <a:ea typeface="Noto Sans" panose="020B0502040504020204" pitchFamily="34"/>
                <a:cs typeface="Noto Sans" panose="020B0502040504020204" pitchFamily="34"/>
              </a:rPr>
              <a:t>jedes Jahr neue Emojis dazu kommen? </a:t>
            </a:r>
          </a:p>
          <a:p>
            <a:pPr marL="571500" indent="-571500">
              <a:lnSpc>
                <a:spcPct val="150000"/>
              </a:lnSpc>
              <a:buFont typeface="Arial" panose="020B0604020202020204" pitchFamily="34" charset="0"/>
              <a:buChar char="•"/>
            </a:pPr>
            <a:r>
              <a:rPr lang="de-DE" sz="2400" dirty="0">
                <a:latin typeface="Noto Sans" panose="020B0502040504020204" pitchFamily="34"/>
                <a:ea typeface="Noto Sans" panose="020B0502040504020204" pitchFamily="34"/>
                <a:cs typeface="Noto Sans" panose="020B0502040504020204" pitchFamily="34"/>
              </a:rPr>
              <a:t>Emojis sich an aktuelle Geschehnisse in der Welt anpassen </a:t>
            </a:r>
            <a:endParaRPr lang="de-DE" sz="2400" dirty="0" smtClean="0">
              <a:latin typeface="Noto Sans" panose="020B0502040504020204" pitchFamily="34"/>
              <a:ea typeface="Noto Sans" panose="020B0502040504020204" pitchFamily="34"/>
              <a:cs typeface="Noto Sans" panose="020B0502040504020204" pitchFamily="34"/>
            </a:endParaRPr>
          </a:p>
          <a:p>
            <a:pPr marL="571500" indent="-571500">
              <a:lnSpc>
                <a:spcPct val="150000"/>
              </a:lnSpc>
              <a:buFont typeface="Arial" panose="020B0604020202020204" pitchFamily="34" charset="0"/>
              <a:buChar char="•"/>
            </a:pPr>
            <a:r>
              <a:rPr lang="de-DE" sz="2400" dirty="0" smtClean="0">
                <a:latin typeface="Noto Sans" panose="020B0502040504020204" pitchFamily="34"/>
                <a:ea typeface="Noto Sans" panose="020B0502040504020204" pitchFamily="34"/>
                <a:cs typeface="Noto Sans" panose="020B0502040504020204" pitchFamily="34"/>
              </a:rPr>
              <a:t>die Emoji-Sprache, </a:t>
            </a:r>
            <a:r>
              <a:rPr lang="de-DE" sz="2400" dirty="0">
                <a:latin typeface="Noto Sans" panose="020B0502040504020204" pitchFamily="34"/>
                <a:ea typeface="Noto Sans" panose="020B0502040504020204" pitchFamily="34"/>
                <a:cs typeface="Noto Sans" panose="020B0502040504020204" pitchFamily="34"/>
              </a:rPr>
              <a:t>die am schnellsten wachsende Sprache der Welt ist?</a:t>
            </a:r>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5778" y="2784254"/>
            <a:ext cx="2058627" cy="2058627"/>
          </a:xfrm>
          <a:prstGeom prst="rect">
            <a:avLst/>
          </a:prstGeom>
        </p:spPr>
      </p:pic>
    </p:spTree>
    <p:extLst>
      <p:ext uri="{BB962C8B-B14F-4D97-AF65-F5344CB8AC3E}">
        <p14:creationId xmlns:p14="http://schemas.microsoft.com/office/powerpoint/2010/main" val="38151205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3" cstate="print">
            <a:extLst>
              <a:ext uri="{28A0092B-C50C-407E-A947-70E740481C1C}">
                <a14:useLocalDpi xmlns:a14="http://schemas.microsoft.com/office/drawing/2010/main" val="0"/>
              </a:ext>
            </a:extLst>
          </a:blip>
          <a:srcRect l="24030" r="21714"/>
          <a:stretch/>
        </p:blipFill>
        <p:spPr>
          <a:xfrm>
            <a:off x="7513680" y="1218541"/>
            <a:ext cx="4282412" cy="4439717"/>
          </a:xfrm>
          <a:prstGeom prst="rect">
            <a:avLst/>
          </a:prstGeom>
        </p:spPr>
      </p:pic>
      <p:sp>
        <p:nvSpPr>
          <p:cNvPr id="3" name="Rechteck 2"/>
          <p:cNvSpPr/>
          <p:nvPr/>
        </p:nvSpPr>
        <p:spPr>
          <a:xfrm>
            <a:off x="777176" y="837687"/>
            <a:ext cx="7325033" cy="5201424"/>
          </a:xfrm>
          <a:prstGeom prst="rect">
            <a:avLst/>
          </a:prstGeom>
        </p:spPr>
        <p:txBody>
          <a:bodyPr wrap="square">
            <a:spAutoFit/>
          </a:bodyPr>
          <a:lstStyle/>
          <a:p>
            <a:pPr>
              <a:buClr>
                <a:srgbClr val="E6007E"/>
              </a:buClr>
            </a:pPr>
            <a:r>
              <a:rPr lang="de-DE" sz="2800" b="1" dirty="0">
                <a:latin typeface="Noto Sans" panose="020B0502040504020204" pitchFamily="34"/>
                <a:ea typeface="Noto Sans" panose="020B0502040504020204" pitchFamily="34"/>
                <a:cs typeface="Noto Sans" panose="020B0502040504020204" pitchFamily="34"/>
              </a:rPr>
              <a:t>Schaut </a:t>
            </a:r>
            <a:r>
              <a:rPr lang="de-DE" sz="2800" b="1" dirty="0" smtClean="0">
                <a:latin typeface="Noto Sans" panose="020B0502040504020204" pitchFamily="34"/>
                <a:ea typeface="Noto Sans" panose="020B0502040504020204" pitchFamily="34"/>
                <a:cs typeface="Noto Sans" panose="020B0502040504020204" pitchFamily="34"/>
              </a:rPr>
              <a:t>Euch </a:t>
            </a:r>
            <a:r>
              <a:rPr lang="de-DE" sz="2800" b="1" dirty="0">
                <a:latin typeface="Noto Sans" panose="020B0502040504020204" pitchFamily="34"/>
                <a:ea typeface="Noto Sans" panose="020B0502040504020204" pitchFamily="34"/>
                <a:cs typeface="Noto Sans" panose="020B0502040504020204" pitchFamily="34"/>
              </a:rPr>
              <a:t>mal kurz auf </a:t>
            </a:r>
            <a:r>
              <a:rPr lang="de-DE" sz="2800" b="1" dirty="0" smtClean="0">
                <a:latin typeface="Noto Sans" panose="020B0502040504020204" pitchFamily="34"/>
                <a:ea typeface="Noto Sans" panose="020B0502040504020204" pitchFamily="34"/>
                <a:cs typeface="Noto Sans" panose="020B0502040504020204" pitchFamily="34"/>
              </a:rPr>
              <a:t>Eurem </a:t>
            </a:r>
            <a:r>
              <a:rPr lang="de-DE" sz="2800" b="1" dirty="0">
                <a:latin typeface="Noto Sans" panose="020B0502040504020204" pitchFamily="34"/>
                <a:ea typeface="Noto Sans" panose="020B0502040504020204" pitchFamily="34"/>
                <a:cs typeface="Noto Sans" panose="020B0502040504020204" pitchFamily="34"/>
              </a:rPr>
              <a:t>Smartphone </a:t>
            </a:r>
            <a:r>
              <a:rPr lang="de-DE" sz="2800" b="1" dirty="0" smtClean="0">
                <a:latin typeface="Noto Sans" panose="020B0502040504020204" pitchFamily="34"/>
                <a:ea typeface="Noto Sans" panose="020B0502040504020204" pitchFamily="34"/>
                <a:cs typeface="Noto Sans" panose="020B0502040504020204" pitchFamily="34"/>
              </a:rPr>
              <a:t>um:</a:t>
            </a:r>
          </a:p>
          <a:p>
            <a:pPr>
              <a:buClr>
                <a:srgbClr val="E6007E"/>
              </a:buClr>
            </a:pPr>
            <a:endParaRPr lang="de-DE" sz="2800" b="1" dirty="0">
              <a:latin typeface="Noto Sans" panose="020B0502040504020204" pitchFamily="34"/>
              <a:ea typeface="Noto Sans" panose="020B0502040504020204" pitchFamily="34"/>
              <a:cs typeface="Noto Sans" panose="020B0502040504020204" pitchFamily="34"/>
            </a:endParaRPr>
          </a:p>
          <a:p>
            <a:pPr marL="457200" lvl="0" indent="-457200">
              <a:buClr>
                <a:srgbClr val="E6007E"/>
              </a:buClr>
              <a:buFont typeface="Arial" panose="020B0604020202020204" pitchFamily="34" charset="0"/>
              <a:buChar char="•"/>
              <a:defRPr/>
            </a:pPr>
            <a:r>
              <a:rPr lang="de-DE" sz="2800" dirty="0">
                <a:latin typeface="Noto Sans" panose="020B0502040504020204" pitchFamily="34"/>
                <a:ea typeface="Noto Sans" panose="020B0502040504020204" pitchFamily="34"/>
                <a:cs typeface="Noto Sans" panose="020B0502040504020204" pitchFamily="34"/>
              </a:rPr>
              <a:t>Welche Emojis nutzt </a:t>
            </a:r>
            <a:r>
              <a:rPr lang="de-DE" sz="2800" dirty="0" smtClean="0">
                <a:latin typeface="Noto Sans" panose="020B0502040504020204" pitchFamily="34"/>
                <a:ea typeface="Noto Sans" panose="020B0502040504020204" pitchFamily="34"/>
                <a:cs typeface="Noto Sans" panose="020B0502040504020204" pitchFamily="34"/>
              </a:rPr>
              <a:t>Ihr </a:t>
            </a:r>
            <a:r>
              <a:rPr lang="de-DE" sz="2800" dirty="0">
                <a:latin typeface="Noto Sans" panose="020B0502040504020204" pitchFamily="34"/>
                <a:ea typeface="Noto Sans" panose="020B0502040504020204" pitchFamily="34"/>
                <a:cs typeface="Noto Sans" panose="020B0502040504020204" pitchFamily="34"/>
              </a:rPr>
              <a:t>am liebsten? </a:t>
            </a:r>
            <a:r>
              <a:rPr lang="de-DE" sz="2800" dirty="0" smtClean="0">
                <a:latin typeface="Noto Sans" panose="020B0502040504020204" pitchFamily="34"/>
                <a:ea typeface="Noto Sans" panose="020B0502040504020204" pitchFamily="34"/>
                <a:cs typeface="Noto Sans" panose="020B0502040504020204" pitchFamily="34"/>
              </a:rPr>
              <a:t/>
            </a:r>
            <a:br>
              <a:rPr lang="de-DE" sz="2800" dirty="0" smtClean="0">
                <a:latin typeface="Noto Sans" panose="020B0502040504020204" pitchFamily="34"/>
                <a:ea typeface="Noto Sans" panose="020B0502040504020204" pitchFamily="34"/>
                <a:cs typeface="Noto Sans" panose="020B0502040504020204" pitchFamily="34"/>
              </a:rPr>
            </a:br>
            <a:endParaRPr lang="de-DE" sz="2800" dirty="0">
              <a:latin typeface="Noto Sans" panose="020B0502040504020204" pitchFamily="34"/>
              <a:ea typeface="Noto Sans" panose="020B0502040504020204" pitchFamily="34"/>
              <a:cs typeface="Noto Sans" panose="020B0502040504020204" pitchFamily="34"/>
            </a:endParaRPr>
          </a:p>
          <a:p>
            <a:pPr marL="457200" lvl="0" indent="-457200">
              <a:buClr>
                <a:srgbClr val="E6007E"/>
              </a:buClr>
              <a:buFont typeface="Arial" panose="020B0604020202020204" pitchFamily="34" charset="0"/>
              <a:buChar char="•"/>
              <a:defRPr/>
            </a:pPr>
            <a:r>
              <a:rPr lang="de-DE" sz="2800" dirty="0">
                <a:latin typeface="Noto Sans" panose="020B0502040504020204" pitchFamily="34"/>
                <a:ea typeface="Noto Sans" panose="020B0502040504020204" pitchFamily="34"/>
                <a:cs typeface="Noto Sans" panose="020B0502040504020204" pitchFamily="34"/>
              </a:rPr>
              <a:t>Welche möchtet </a:t>
            </a:r>
            <a:r>
              <a:rPr lang="de-DE" sz="2800" dirty="0" smtClean="0">
                <a:latin typeface="Noto Sans" panose="020B0502040504020204" pitchFamily="34"/>
                <a:ea typeface="Noto Sans" panose="020B0502040504020204" pitchFamily="34"/>
                <a:cs typeface="Noto Sans" panose="020B0502040504020204" pitchFamily="34"/>
              </a:rPr>
              <a:t>Ihr </a:t>
            </a:r>
            <a:r>
              <a:rPr lang="de-DE" sz="2800" dirty="0">
                <a:latin typeface="Noto Sans" panose="020B0502040504020204" pitchFamily="34"/>
                <a:ea typeface="Noto Sans" panose="020B0502040504020204" pitchFamily="34"/>
                <a:cs typeface="Noto Sans" panose="020B0502040504020204" pitchFamily="34"/>
              </a:rPr>
              <a:t>eher nicht geschickt bekommen? </a:t>
            </a:r>
            <a:endParaRPr lang="de-DE" sz="2800" dirty="0" smtClean="0">
              <a:latin typeface="Noto Sans" panose="020B0502040504020204" pitchFamily="34"/>
              <a:ea typeface="Noto Sans" panose="020B0502040504020204" pitchFamily="34"/>
              <a:cs typeface="Noto Sans" panose="020B0502040504020204" pitchFamily="34"/>
            </a:endParaRPr>
          </a:p>
          <a:p>
            <a:pPr marL="457200" lvl="0" indent="-457200">
              <a:buClr>
                <a:srgbClr val="E6007E"/>
              </a:buClr>
              <a:buFont typeface="Arial" panose="020B0604020202020204" pitchFamily="34" charset="0"/>
              <a:buChar char="•"/>
              <a:defRPr/>
            </a:pPr>
            <a:endParaRPr lang="de-DE" sz="2800" dirty="0">
              <a:latin typeface="Noto Sans" panose="020B0502040504020204" pitchFamily="34"/>
              <a:ea typeface="Noto Sans" panose="020B0502040504020204" pitchFamily="34"/>
              <a:cs typeface="Noto Sans" panose="020B0502040504020204" pitchFamily="34"/>
            </a:endParaRPr>
          </a:p>
          <a:p>
            <a:pPr marL="457200" lvl="0" indent="-457200">
              <a:buClr>
                <a:srgbClr val="E6007E"/>
              </a:buClr>
              <a:buFont typeface="Arial" panose="020B0604020202020204" pitchFamily="34" charset="0"/>
              <a:buChar char="•"/>
              <a:defRPr/>
            </a:pPr>
            <a:r>
              <a:rPr lang="de-DE" sz="2800" dirty="0">
                <a:latin typeface="Noto Sans" panose="020B0502040504020204" pitchFamily="34"/>
                <a:ea typeface="Noto Sans" panose="020B0502040504020204" pitchFamily="34"/>
                <a:cs typeface="Noto Sans" panose="020B0502040504020204" pitchFamily="34"/>
              </a:rPr>
              <a:t>Bei welchen Emojis gab es schon einmal </a:t>
            </a:r>
            <a:r>
              <a:rPr lang="de-DE" sz="2800" dirty="0" smtClean="0">
                <a:latin typeface="Noto Sans" panose="020B0502040504020204" pitchFamily="34"/>
                <a:ea typeface="Noto Sans" panose="020B0502040504020204" pitchFamily="34"/>
                <a:cs typeface="Noto Sans" panose="020B0502040504020204" pitchFamily="34"/>
              </a:rPr>
              <a:t>Missverständnisse</a:t>
            </a:r>
            <a:r>
              <a:rPr lang="de-DE" sz="2800" dirty="0">
                <a:latin typeface="Noto Sans" panose="020B0502040504020204" pitchFamily="34"/>
                <a:ea typeface="Noto Sans" panose="020B0502040504020204" pitchFamily="34"/>
                <a:cs typeface="Noto Sans" panose="020B0502040504020204" pitchFamily="34"/>
              </a:rPr>
              <a:t> </a:t>
            </a:r>
            <a:r>
              <a:rPr lang="de-DE" sz="2800" dirty="0" smtClean="0">
                <a:latin typeface="Noto Sans" panose="020B0502040504020204" pitchFamily="34"/>
                <a:ea typeface="Noto Sans" panose="020B0502040504020204" pitchFamily="34"/>
                <a:cs typeface="Noto Sans" panose="020B0502040504020204" pitchFamily="34"/>
              </a:rPr>
              <a:t>wegen der Bedeutung/ Interpretation? </a:t>
            </a:r>
            <a:endParaRPr lang="de-DE" sz="2800" dirty="0" smtClean="0">
              <a:solidFill>
                <a:prstClr val="black"/>
              </a:solidFill>
              <a:latin typeface="Noto Sans" panose="020B0502040504020204" pitchFamily="34"/>
              <a:ea typeface="Noto Sans" panose="020B0502040504020204" pitchFamily="34"/>
              <a:cs typeface="Noto Sans" panose="020B0502040504020204" pitchFamily="34"/>
            </a:endParaRPr>
          </a:p>
          <a:p>
            <a:endParaRPr lang="de-DE" sz="2400" b="1" dirty="0">
              <a:latin typeface="Noto Sans" panose="020B0502040504020204" pitchFamily="34"/>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10468459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625150" y="700357"/>
            <a:ext cx="7140214" cy="600306"/>
          </a:xfrm>
          <a:prstGeom prst="rect">
            <a:avLst/>
          </a:prstGeom>
        </p:spPr>
        <p:txBody>
          <a:bodyPr wrap="square">
            <a:spAutoFit/>
          </a:bodyPr>
          <a:lstStyle/>
          <a:p>
            <a:r>
              <a:rPr lang="de-DE" sz="3200" dirty="0">
                <a:solidFill>
                  <a:srgbClr val="E6007E"/>
                </a:solidFill>
                <a:latin typeface="Roboto Slab" pitchFamily="2" charset="0"/>
                <a:ea typeface="Roboto Slab" pitchFamily="2" charset="0"/>
                <a:cs typeface="Noto Serif" panose="02020502060505020204" pitchFamily="18"/>
              </a:rPr>
              <a:t>Emojis und Hassrede?  </a:t>
            </a:r>
            <a:endParaRPr lang="de-DE" sz="3200" i="1" dirty="0">
              <a:solidFill>
                <a:srgbClr val="E6007E"/>
              </a:solidFill>
              <a:latin typeface="Roboto Slab" pitchFamily="2" charset="0"/>
              <a:ea typeface="Roboto Slab" pitchFamily="2" charset="0"/>
              <a:cs typeface="Noto Serif" panose="02020502060505020204" pitchFamily="18"/>
            </a:endParaRPr>
          </a:p>
        </p:txBody>
      </p:sp>
      <p:pic>
        <p:nvPicPr>
          <p:cNvPr id="9" name="Grafi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6279" y="3794800"/>
            <a:ext cx="2312780" cy="2312780"/>
          </a:xfrm>
          <a:prstGeom prst="rect">
            <a:avLst/>
          </a:prstGeom>
        </p:spPr>
      </p:pic>
      <p:pic>
        <p:nvPicPr>
          <p:cNvPr id="10" name="Grafik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2111" y="4107761"/>
            <a:ext cx="1371600" cy="1371600"/>
          </a:xfrm>
          <a:prstGeom prst="rect">
            <a:avLst/>
          </a:prstGeom>
        </p:spPr>
      </p:pic>
      <p:pic>
        <p:nvPicPr>
          <p:cNvPr id="11" name="Grafik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52483" y="4107761"/>
            <a:ext cx="1371600" cy="1371600"/>
          </a:xfrm>
          <a:prstGeom prst="rect">
            <a:avLst/>
          </a:prstGeom>
        </p:spPr>
      </p:pic>
      <p:pic>
        <p:nvPicPr>
          <p:cNvPr id="12" name="Grafik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09514" y="4569542"/>
            <a:ext cx="1371600" cy="1371600"/>
          </a:xfrm>
          <a:prstGeom prst="rect">
            <a:avLst/>
          </a:prstGeom>
        </p:spPr>
      </p:pic>
      <p:pic>
        <p:nvPicPr>
          <p:cNvPr id="13" name="Grafik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2902" y="2472617"/>
            <a:ext cx="3903515" cy="3903515"/>
          </a:xfrm>
          <a:prstGeom prst="rect">
            <a:avLst/>
          </a:prstGeom>
        </p:spPr>
      </p:pic>
      <p:pic>
        <p:nvPicPr>
          <p:cNvPr id="14" name="Grafik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47809" y="1623830"/>
            <a:ext cx="2058627" cy="2058627"/>
          </a:xfrm>
          <a:prstGeom prst="rect">
            <a:avLst/>
          </a:prstGeom>
        </p:spPr>
      </p:pic>
      <p:pic>
        <p:nvPicPr>
          <p:cNvPr id="15" name="Grafik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46676" y="1939001"/>
            <a:ext cx="2058627" cy="2058627"/>
          </a:xfrm>
          <a:prstGeom prst="rect">
            <a:avLst/>
          </a:prstGeom>
        </p:spPr>
      </p:pic>
      <p:pic>
        <p:nvPicPr>
          <p:cNvPr id="16" name="Grafik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90679" y="4424375"/>
            <a:ext cx="2384684" cy="2384684"/>
          </a:xfrm>
          <a:prstGeom prst="rect">
            <a:avLst/>
          </a:prstGeom>
        </p:spPr>
      </p:pic>
      <p:pic>
        <p:nvPicPr>
          <p:cNvPr id="17" name="Grafik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98704" y="5402005"/>
            <a:ext cx="1371600" cy="1371600"/>
          </a:xfrm>
          <a:prstGeom prst="rect">
            <a:avLst/>
          </a:prstGeom>
        </p:spPr>
      </p:pic>
      <p:pic>
        <p:nvPicPr>
          <p:cNvPr id="18" name="Grafik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467250" y="2282251"/>
            <a:ext cx="1371600" cy="1371600"/>
          </a:xfrm>
          <a:prstGeom prst="rect">
            <a:avLst/>
          </a:prstGeom>
        </p:spPr>
      </p:pic>
      <p:pic>
        <p:nvPicPr>
          <p:cNvPr id="1026" name="Picture 2" descr="Ear with Hearing Aid: Dark Skin Tone">
            <a:extLst>
              <a:ext uri="{FF2B5EF4-FFF2-40B4-BE49-F238E27FC236}">
                <a16:creationId xmlns:a16="http://schemas.microsoft.com/office/drawing/2014/main" id="{13B2BB28-B36C-AC42-B1D2-BDB4869A191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838850" y="485074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an: Medium Skin Tone, Red Hair">
            <a:extLst>
              <a:ext uri="{FF2B5EF4-FFF2-40B4-BE49-F238E27FC236}">
                <a16:creationId xmlns:a16="http://schemas.microsoft.com/office/drawing/2014/main" id="{CF46CBF2-7F40-3E42-ADE6-85A552C32FC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38949" y="589545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Woman: Medium Skin Tone, Curly Hair">
            <a:extLst>
              <a:ext uri="{FF2B5EF4-FFF2-40B4-BE49-F238E27FC236}">
                <a16:creationId xmlns:a16="http://schemas.microsoft.com/office/drawing/2014/main" id="{A3249531-CA86-6343-8057-0D2DB4A6A40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23940" y="5409878"/>
            <a:ext cx="1394600" cy="13946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Woman: Medium Skin Tone, Bald">
            <a:extLst>
              <a:ext uri="{FF2B5EF4-FFF2-40B4-BE49-F238E27FC236}">
                <a16:creationId xmlns:a16="http://schemas.microsoft.com/office/drawing/2014/main" id="{9641B379-696E-5B4C-8D01-5D10BA14185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774629" y="5875434"/>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Old Man: Medium-Light Skin Tone">
            <a:extLst>
              <a:ext uri="{FF2B5EF4-FFF2-40B4-BE49-F238E27FC236}">
                <a16:creationId xmlns:a16="http://schemas.microsoft.com/office/drawing/2014/main" id="{421E9985-BAC6-D241-8FD5-3B67B912043C}"/>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179659" y="4112342"/>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2" name="Grafik 21">
            <a:extLst>
              <a:ext uri="{FF2B5EF4-FFF2-40B4-BE49-F238E27FC236}">
                <a16:creationId xmlns:a16="http://schemas.microsoft.com/office/drawing/2014/main" id="{28B19CAB-74E0-6D4A-B2E8-F877CF47082C}"/>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1455497">
            <a:off x="10364678" y="434203"/>
            <a:ext cx="1371600" cy="1371600"/>
          </a:xfrm>
          <a:prstGeom prst="rect">
            <a:avLst/>
          </a:prstGeom>
        </p:spPr>
      </p:pic>
      <p:pic>
        <p:nvPicPr>
          <p:cNvPr id="1038" name="Picture 14" descr="Woman in Manual Wheelchair: Light Skin Tone">
            <a:extLst>
              <a:ext uri="{FF2B5EF4-FFF2-40B4-BE49-F238E27FC236}">
                <a16:creationId xmlns:a16="http://schemas.microsoft.com/office/drawing/2014/main" id="{9D2A1C4E-418F-5E47-8272-1CF7F19CBA1A}"/>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513025" y="5948019"/>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Man with White Cane: Medium Skin Tone">
            <a:extLst>
              <a:ext uri="{FF2B5EF4-FFF2-40B4-BE49-F238E27FC236}">
                <a16:creationId xmlns:a16="http://schemas.microsoft.com/office/drawing/2014/main" id="{4FBBD954-5765-E448-B6AA-08E74727D210}"/>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353494" y="4340942"/>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Drop of Blood">
            <a:extLst>
              <a:ext uri="{FF2B5EF4-FFF2-40B4-BE49-F238E27FC236}">
                <a16:creationId xmlns:a16="http://schemas.microsoft.com/office/drawing/2014/main" id="{89748E33-FCEC-4B4A-BAB8-D94B65997271}"/>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944144" y="1461051"/>
            <a:ext cx="1642440" cy="164244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Transgender Flag">
            <a:extLst>
              <a:ext uri="{FF2B5EF4-FFF2-40B4-BE49-F238E27FC236}">
                <a16:creationId xmlns:a16="http://schemas.microsoft.com/office/drawing/2014/main" id="{BCF30826-4842-3E4B-8FE6-DAA69D99069A}"/>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430286" y="271216"/>
            <a:ext cx="1012175" cy="1012175"/>
          </a:xfrm>
          <a:prstGeom prst="rect">
            <a:avLst/>
          </a:prstGeom>
          <a:noFill/>
          <a:extLst>
            <a:ext uri="{909E8E84-426E-40DD-AFC4-6F175D3DCCD1}">
              <a14:hiddenFill xmlns:a14="http://schemas.microsoft.com/office/drawing/2010/main">
                <a:solidFill>
                  <a:srgbClr val="FFFFFF"/>
                </a:solidFill>
              </a14:hiddenFill>
            </a:ext>
          </a:extLst>
        </p:spPr>
      </p:pic>
      <p:pic>
        <p:nvPicPr>
          <p:cNvPr id="26" name="Grafik 25"/>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8006463" y="2968051"/>
            <a:ext cx="1102906" cy="1102906"/>
          </a:xfrm>
          <a:prstGeom prst="rect">
            <a:avLst/>
          </a:prstGeom>
        </p:spPr>
      </p:pic>
      <p:pic>
        <p:nvPicPr>
          <p:cNvPr id="27" name="Grafik 26"/>
          <p:cNvPicPr>
            <a:picLocks noChangeAspect="1"/>
          </p:cNvPicPr>
          <p:nvPr/>
        </p:nvPicPr>
        <p:blipFill rotWithShape="1">
          <a:blip r:embed="rId24">
            <a:extLst>
              <a:ext uri="{28A0092B-C50C-407E-A947-70E740481C1C}">
                <a14:useLocalDpi xmlns:a14="http://schemas.microsoft.com/office/drawing/2010/main" val="0"/>
              </a:ext>
            </a:extLst>
          </a:blip>
          <a:srcRect l="51714" t="6484" r="35484" b="49925"/>
          <a:stretch/>
        </p:blipFill>
        <p:spPr>
          <a:xfrm>
            <a:off x="8570304" y="1283391"/>
            <a:ext cx="1029826" cy="1167676"/>
          </a:xfrm>
          <a:prstGeom prst="rect">
            <a:avLst/>
          </a:prstGeom>
        </p:spPr>
      </p:pic>
      <p:pic>
        <p:nvPicPr>
          <p:cNvPr id="28" name="Grafik 27"/>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329243" y="1851533"/>
            <a:ext cx="861436" cy="861436"/>
          </a:xfrm>
          <a:prstGeom prst="rect">
            <a:avLst/>
          </a:prstGeom>
        </p:spPr>
      </p:pic>
    </p:spTree>
    <p:extLst>
      <p:ext uri="{BB962C8B-B14F-4D97-AF65-F5344CB8AC3E}">
        <p14:creationId xmlns:p14="http://schemas.microsoft.com/office/powerpoint/2010/main" val="41760833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feld 28"/>
          <p:cNvSpPr txBox="1"/>
          <p:nvPr/>
        </p:nvSpPr>
        <p:spPr>
          <a:xfrm>
            <a:off x="3088146" y="6262620"/>
            <a:ext cx="2876764" cy="369332"/>
          </a:xfrm>
          <a:prstGeom prst="rect">
            <a:avLst/>
          </a:prstGeom>
          <a:noFill/>
        </p:spPr>
        <p:txBody>
          <a:bodyPr wrap="square" rtlCol="0">
            <a:spAutoFit/>
          </a:bodyPr>
          <a:lstStyle/>
          <a:p>
            <a:endParaRPr lang="de-DE" dirty="0"/>
          </a:p>
        </p:txBody>
      </p:sp>
      <p:sp>
        <p:nvSpPr>
          <p:cNvPr id="2" name="Rechteck 1"/>
          <p:cNvSpPr/>
          <p:nvPr/>
        </p:nvSpPr>
        <p:spPr>
          <a:xfrm>
            <a:off x="-739987" y="6312942"/>
            <a:ext cx="8672714" cy="276999"/>
          </a:xfrm>
          <a:prstGeom prst="rect">
            <a:avLst/>
          </a:prstGeom>
        </p:spPr>
        <p:txBody>
          <a:bodyPr wrap="square">
            <a:spAutoFit/>
          </a:bodyPr>
          <a:lstStyle/>
          <a:p>
            <a:pPr algn="r"/>
            <a:r>
              <a:rPr lang="de-DE" sz="1200" dirty="0">
                <a:latin typeface="Calibri  "/>
                <a:ea typeface="Roboto" panose="02000000000000000000" pitchFamily="2" charset="0"/>
                <a:cs typeface="Roboto" panose="02000000000000000000" pitchFamily="2" charset="0"/>
              </a:rPr>
              <a:t>https://www.belltower.news/hass-emojis-welche-emojis-sind-bei-nazis-rechtsradikalen-rassistinnen-beliebt-113061/</a:t>
            </a:r>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0865" y="4447410"/>
            <a:ext cx="1371600" cy="1371600"/>
          </a:xfrm>
          <a:prstGeom prst="rect">
            <a:avLst/>
          </a:prstGeom>
        </p:spPr>
      </p:pic>
      <p:pic>
        <p:nvPicPr>
          <p:cNvPr id="12" name="Grafik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0469" y="4413337"/>
            <a:ext cx="1371600" cy="1371600"/>
          </a:xfrm>
          <a:prstGeom prst="rect">
            <a:avLst/>
          </a:prstGeom>
        </p:spPr>
      </p:pic>
      <p:pic>
        <p:nvPicPr>
          <p:cNvPr id="31" name="Grafik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40110" y="3236654"/>
            <a:ext cx="1371600" cy="1371600"/>
          </a:xfrm>
          <a:prstGeom prst="rect">
            <a:avLst/>
          </a:prstGeom>
        </p:spPr>
      </p:pic>
      <p:pic>
        <p:nvPicPr>
          <p:cNvPr id="32" name="Grafik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48527" y="1134852"/>
            <a:ext cx="1042614" cy="1042614"/>
          </a:xfrm>
          <a:prstGeom prst="rect">
            <a:avLst/>
          </a:prstGeom>
        </p:spPr>
      </p:pic>
      <p:pic>
        <p:nvPicPr>
          <p:cNvPr id="33" name="Grafik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91141" y="1164171"/>
            <a:ext cx="1042614" cy="1042614"/>
          </a:xfrm>
          <a:prstGeom prst="rect">
            <a:avLst/>
          </a:prstGeom>
        </p:spPr>
      </p:pic>
      <p:pic>
        <p:nvPicPr>
          <p:cNvPr id="34" name="Grafik 3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61722" y="1110664"/>
            <a:ext cx="1066802" cy="1066802"/>
          </a:xfrm>
          <a:prstGeom prst="rect">
            <a:avLst/>
          </a:prstGeom>
        </p:spPr>
      </p:pic>
      <p:pic>
        <p:nvPicPr>
          <p:cNvPr id="35" name="Grafik 3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92514" y="3202558"/>
            <a:ext cx="1371600" cy="1371600"/>
          </a:xfrm>
          <a:prstGeom prst="rect">
            <a:avLst/>
          </a:prstGeom>
        </p:spPr>
      </p:pic>
      <p:pic>
        <p:nvPicPr>
          <p:cNvPr id="2050" name="Picture 2" descr="Man Raising Hand: Light Skin Tone">
            <a:extLst>
              <a:ext uri="{FF2B5EF4-FFF2-40B4-BE49-F238E27FC236}">
                <a16:creationId xmlns:a16="http://schemas.microsoft.com/office/drawing/2014/main" id="{7BDAEC3A-A054-0D45-9259-6E9E29FC433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72570" y="1175825"/>
            <a:ext cx="1066880" cy="10668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lobe Showing Europe-Africa">
            <a:extLst>
              <a:ext uri="{FF2B5EF4-FFF2-40B4-BE49-F238E27FC236}">
                <a16:creationId xmlns:a16="http://schemas.microsoft.com/office/drawing/2014/main" id="{3708CB4B-DF54-7E41-BC76-85B0B23E3D2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03285" y="4523726"/>
            <a:ext cx="1181584" cy="118158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Flag: Germany">
            <a:extLst>
              <a:ext uri="{FF2B5EF4-FFF2-40B4-BE49-F238E27FC236}">
                <a16:creationId xmlns:a16="http://schemas.microsoft.com/office/drawing/2014/main" id="{69D41256-B87A-3D4F-B95A-1B8E3A7FCC2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67511" y="635365"/>
            <a:ext cx="1262957" cy="1262957"/>
          </a:xfrm>
          <a:prstGeom prst="rect">
            <a:avLst/>
          </a:prstGeom>
          <a:noFill/>
          <a:extLst>
            <a:ext uri="{909E8E84-426E-40DD-AFC4-6F175D3DCCD1}">
              <a14:hiddenFill xmlns:a14="http://schemas.microsoft.com/office/drawing/2010/main">
                <a:solidFill>
                  <a:srgbClr val="FFFFFF"/>
                </a:solidFill>
              </a14:hiddenFill>
            </a:ext>
          </a:extLst>
        </p:spPr>
      </p:pic>
      <p:sp>
        <p:nvSpPr>
          <p:cNvPr id="3" name="Abgerundetes Rechteck 2">
            <a:extLst>
              <a:ext uri="{FF2B5EF4-FFF2-40B4-BE49-F238E27FC236}">
                <a16:creationId xmlns:a16="http://schemas.microsoft.com/office/drawing/2014/main" id="{2A67AD33-3344-6346-A499-10035F363918}"/>
              </a:ext>
            </a:extLst>
          </p:cNvPr>
          <p:cNvSpPr/>
          <p:nvPr/>
        </p:nvSpPr>
        <p:spPr>
          <a:xfrm>
            <a:off x="5325358" y="724710"/>
            <a:ext cx="3833831" cy="1921535"/>
          </a:xfrm>
          <a:prstGeom prst="roundRect">
            <a:avLst/>
          </a:prstGeom>
          <a:noFill/>
          <a:ln w="28575">
            <a:solidFill>
              <a:srgbClr val="E600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Abgerundetes Rechteck 23">
            <a:extLst>
              <a:ext uri="{FF2B5EF4-FFF2-40B4-BE49-F238E27FC236}">
                <a16:creationId xmlns:a16="http://schemas.microsoft.com/office/drawing/2014/main" id="{60E70940-DA34-CA4F-B47C-509E0B40B547}"/>
              </a:ext>
            </a:extLst>
          </p:cNvPr>
          <p:cNvSpPr/>
          <p:nvPr/>
        </p:nvSpPr>
        <p:spPr>
          <a:xfrm>
            <a:off x="8388005" y="3021541"/>
            <a:ext cx="2972137" cy="1718192"/>
          </a:xfrm>
          <a:prstGeom prst="roundRect">
            <a:avLst/>
          </a:prstGeom>
          <a:noFill/>
          <a:ln w="28575">
            <a:solidFill>
              <a:srgbClr val="E600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Abgerundetes Rechteck 24">
            <a:extLst>
              <a:ext uri="{FF2B5EF4-FFF2-40B4-BE49-F238E27FC236}">
                <a16:creationId xmlns:a16="http://schemas.microsoft.com/office/drawing/2014/main" id="{30B30CBA-AE87-314B-ADB0-76C4B56EB2D9}"/>
              </a:ext>
            </a:extLst>
          </p:cNvPr>
          <p:cNvSpPr/>
          <p:nvPr/>
        </p:nvSpPr>
        <p:spPr>
          <a:xfrm>
            <a:off x="3596370" y="4172278"/>
            <a:ext cx="4522339" cy="1718192"/>
          </a:xfrm>
          <a:prstGeom prst="roundRect">
            <a:avLst/>
          </a:prstGeom>
          <a:noFill/>
          <a:ln w="28575">
            <a:solidFill>
              <a:srgbClr val="E600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Abgerundetes Rechteck 26">
            <a:extLst>
              <a:ext uri="{FF2B5EF4-FFF2-40B4-BE49-F238E27FC236}">
                <a16:creationId xmlns:a16="http://schemas.microsoft.com/office/drawing/2014/main" id="{EE7B0E37-4F11-7941-85CB-91A34E356D33}"/>
              </a:ext>
            </a:extLst>
          </p:cNvPr>
          <p:cNvSpPr/>
          <p:nvPr/>
        </p:nvSpPr>
        <p:spPr>
          <a:xfrm>
            <a:off x="1988057" y="459274"/>
            <a:ext cx="2161105" cy="1718192"/>
          </a:xfrm>
          <a:prstGeom prst="roundRect">
            <a:avLst/>
          </a:prstGeom>
          <a:noFill/>
          <a:ln w="28575">
            <a:solidFill>
              <a:srgbClr val="E600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Abgerundetes Rechteck 27">
            <a:extLst>
              <a:ext uri="{FF2B5EF4-FFF2-40B4-BE49-F238E27FC236}">
                <a16:creationId xmlns:a16="http://schemas.microsoft.com/office/drawing/2014/main" id="{73E8CB70-2CA8-5044-9E69-2D607B03EFFD}"/>
              </a:ext>
            </a:extLst>
          </p:cNvPr>
          <p:cNvSpPr/>
          <p:nvPr/>
        </p:nvSpPr>
        <p:spPr>
          <a:xfrm>
            <a:off x="804717" y="2821553"/>
            <a:ext cx="5154344" cy="1218678"/>
          </a:xfrm>
          <a:prstGeom prst="roundRect">
            <a:avLst/>
          </a:prstGeom>
          <a:noFill/>
          <a:ln w="28575">
            <a:solidFill>
              <a:srgbClr val="E600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Abgerundetes Rechteck 38">
            <a:extLst>
              <a:ext uri="{FF2B5EF4-FFF2-40B4-BE49-F238E27FC236}">
                <a16:creationId xmlns:a16="http://schemas.microsoft.com/office/drawing/2014/main" id="{E2D94075-07FC-CA4D-9F1F-904C032032E5}"/>
              </a:ext>
            </a:extLst>
          </p:cNvPr>
          <p:cNvSpPr/>
          <p:nvPr/>
        </p:nvSpPr>
        <p:spPr>
          <a:xfrm>
            <a:off x="9482358" y="1019445"/>
            <a:ext cx="1578778" cy="1218678"/>
          </a:xfrm>
          <a:prstGeom prst="roundRect">
            <a:avLst/>
          </a:prstGeom>
          <a:noFill/>
          <a:ln w="28575">
            <a:solidFill>
              <a:srgbClr val="E600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6" name="Picture 6" descr="Fire">
            <a:extLst>
              <a:ext uri="{FF2B5EF4-FFF2-40B4-BE49-F238E27FC236}">
                <a16:creationId xmlns:a16="http://schemas.microsoft.com/office/drawing/2014/main" id="{40F7B350-AEF1-AD46-9241-03FEBF38757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55757" y="2908748"/>
            <a:ext cx="1042614" cy="104261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0" descr="Drop of Blood">
            <a:extLst>
              <a:ext uri="{FF2B5EF4-FFF2-40B4-BE49-F238E27FC236}">
                <a16:creationId xmlns:a16="http://schemas.microsoft.com/office/drawing/2014/main" id="{8EB95670-9EAF-B241-ABF5-DA77716D4C8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74632" y="2857942"/>
            <a:ext cx="1071748" cy="1071748"/>
          </a:xfrm>
          <a:prstGeom prst="rect">
            <a:avLst/>
          </a:prstGeom>
          <a:noFill/>
          <a:extLst>
            <a:ext uri="{909E8E84-426E-40DD-AFC4-6F175D3DCCD1}">
              <a14:hiddenFill xmlns:a14="http://schemas.microsoft.com/office/drawing/2010/main">
                <a:solidFill>
                  <a:srgbClr val="FFFFFF"/>
                </a:solidFill>
              </a14:hiddenFill>
            </a:ext>
          </a:extLst>
        </p:spPr>
      </p:pic>
      <p:pic>
        <p:nvPicPr>
          <p:cNvPr id="42" name="Grafik 41">
            <a:extLst>
              <a:ext uri="{FF2B5EF4-FFF2-40B4-BE49-F238E27FC236}">
                <a16:creationId xmlns:a16="http://schemas.microsoft.com/office/drawing/2014/main" id="{A507F34B-E362-C54A-9A36-9B395B3FBCB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99530" y="2958189"/>
            <a:ext cx="993173" cy="993173"/>
          </a:xfrm>
          <a:prstGeom prst="rect">
            <a:avLst/>
          </a:prstGeom>
        </p:spPr>
      </p:pic>
    </p:spTree>
    <p:extLst>
      <p:ext uri="{BB962C8B-B14F-4D97-AF65-F5344CB8AC3E}">
        <p14:creationId xmlns:p14="http://schemas.microsoft.com/office/powerpoint/2010/main" val="13721596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965</Words>
  <Application>Microsoft Office PowerPoint</Application>
  <PresentationFormat>Breitbild</PresentationFormat>
  <Paragraphs>55</Paragraphs>
  <Slides>7</Slides>
  <Notes>7</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7</vt:i4>
      </vt:variant>
    </vt:vector>
  </HeadingPairs>
  <TitlesOfParts>
    <vt:vector size="18" baseType="lpstr">
      <vt:lpstr>Arial</vt:lpstr>
      <vt:lpstr>Calibri</vt:lpstr>
      <vt:lpstr>Calibri </vt:lpstr>
      <vt:lpstr>Calibri  </vt:lpstr>
      <vt:lpstr>Calibri   </vt:lpstr>
      <vt:lpstr>Calibri Light</vt:lpstr>
      <vt:lpstr>Noto Sans</vt:lpstr>
      <vt:lpstr>Noto Serif</vt:lpstr>
      <vt:lpstr>Roboto</vt:lpstr>
      <vt:lpstr>Roboto Slab</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Paul Dombrowski</dc:creator>
  <cp:lastModifiedBy>Cheyenne Schellein (AAS)</cp:lastModifiedBy>
  <cp:revision>131</cp:revision>
  <dcterms:created xsi:type="dcterms:W3CDTF">2021-08-31T15:45:26Z</dcterms:created>
  <dcterms:modified xsi:type="dcterms:W3CDTF">2023-08-30T09:58:54Z</dcterms:modified>
</cp:coreProperties>
</file>